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758" r:id="rId5"/>
  </p:sldMasterIdLst>
  <p:notesMasterIdLst>
    <p:notesMasterId r:id="rId41"/>
  </p:notesMasterIdLst>
  <p:sldIdLst>
    <p:sldId id="256" r:id="rId6"/>
    <p:sldId id="257" r:id="rId7"/>
    <p:sldId id="258" r:id="rId8"/>
    <p:sldId id="268" r:id="rId9"/>
    <p:sldId id="259" r:id="rId10"/>
    <p:sldId id="267" r:id="rId11"/>
    <p:sldId id="263" r:id="rId12"/>
    <p:sldId id="264" r:id="rId13"/>
    <p:sldId id="265" r:id="rId14"/>
    <p:sldId id="260" r:id="rId15"/>
    <p:sldId id="269" r:id="rId16"/>
    <p:sldId id="275" r:id="rId17"/>
    <p:sldId id="274" r:id="rId18"/>
    <p:sldId id="270" r:id="rId19"/>
    <p:sldId id="271" r:id="rId20"/>
    <p:sldId id="272" r:id="rId21"/>
    <p:sldId id="273" r:id="rId22"/>
    <p:sldId id="276" r:id="rId23"/>
    <p:sldId id="277" r:id="rId24"/>
    <p:sldId id="281" r:id="rId25"/>
    <p:sldId id="278" r:id="rId26"/>
    <p:sldId id="280" r:id="rId27"/>
    <p:sldId id="282" r:id="rId28"/>
    <p:sldId id="283" r:id="rId29"/>
    <p:sldId id="285" r:id="rId30"/>
    <p:sldId id="287" r:id="rId31"/>
    <p:sldId id="296" r:id="rId32"/>
    <p:sldId id="297" r:id="rId33"/>
    <p:sldId id="289" r:id="rId34"/>
    <p:sldId id="284" r:id="rId35"/>
    <p:sldId id="292" r:id="rId36"/>
    <p:sldId id="295" r:id="rId37"/>
    <p:sldId id="293" r:id="rId38"/>
    <p:sldId id="294" r:id="rId39"/>
    <p:sldId id="29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F_21629D6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 Share by Segment for Plant-Based Cleaning Agents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FD4-4ECC-A660-AF944266721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FD4-4ECC-A660-AF944266721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FD4-4ECC-A660-AF944266721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FD4-4ECC-A660-AF944266721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Household Cleaners</c:v>
                </c:pt>
                <c:pt idx="1">
                  <c:v>Personal Hygiene Products</c:v>
                </c:pt>
                <c:pt idx="2">
                  <c:v>Kitchen Cleaners</c:v>
                </c:pt>
                <c:pt idx="3">
                  <c:v>Specialty Cleaners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0.15</c:v>
                </c:pt>
                <c:pt idx="2">
                  <c:v>0.1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FF-3D40-A091-BBE84826DB5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g-enzy.godaddysites.com/" TargetMode="External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g-enzy.godaddysites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95A497-5002-4724-861A-B5C38FC815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F613AC2-08FC-418E-8920-1CDF60A1CE72}">
      <dgm:prSet/>
      <dgm:spPr/>
      <dgm:t>
        <a:bodyPr/>
        <a:lstStyle/>
        <a:p>
          <a:r>
            <a:rPr lang="en-US" b="1"/>
            <a:t>People are aware of the problem of using chemicals, but this is not a major concern for them as they haven't found an efficient alternative.</a:t>
          </a:r>
          <a:endParaRPr lang="en-IN"/>
        </a:p>
      </dgm:t>
    </dgm:pt>
    <dgm:pt modelId="{D6F8EE3B-D57B-4B17-A0ED-DE84714DD0BC}" type="parTrans" cxnId="{0D30C0D0-EE73-4526-9607-5D8A97DDCAC8}">
      <dgm:prSet/>
      <dgm:spPr/>
      <dgm:t>
        <a:bodyPr/>
        <a:lstStyle/>
        <a:p>
          <a:endParaRPr lang="en-IN"/>
        </a:p>
      </dgm:t>
    </dgm:pt>
    <dgm:pt modelId="{8C71179F-9967-4382-830D-4F194E9DF37B}" type="sibTrans" cxnId="{0D30C0D0-EE73-4526-9607-5D8A97DDCAC8}">
      <dgm:prSet/>
      <dgm:spPr/>
      <dgm:t>
        <a:bodyPr/>
        <a:lstStyle/>
        <a:p>
          <a:endParaRPr lang="en-IN"/>
        </a:p>
      </dgm:t>
    </dgm:pt>
    <dgm:pt modelId="{A9962BBD-4094-4640-8B53-AEC47382617B}" type="pres">
      <dgm:prSet presAssocID="{1795A497-5002-4724-861A-B5C38FC815F2}" presName="linear" presStyleCnt="0">
        <dgm:presLayoutVars>
          <dgm:animLvl val="lvl"/>
          <dgm:resizeHandles val="exact"/>
        </dgm:presLayoutVars>
      </dgm:prSet>
      <dgm:spPr/>
    </dgm:pt>
    <dgm:pt modelId="{F6BEB23A-008F-4413-B241-DDFECD20F2EF}" type="pres">
      <dgm:prSet presAssocID="{3F613AC2-08FC-418E-8920-1CDF60A1CE7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E9C208B-2F35-487F-9DDE-36A674AE3AF2}" type="presOf" srcId="{3F613AC2-08FC-418E-8920-1CDF60A1CE72}" destId="{F6BEB23A-008F-4413-B241-DDFECD20F2EF}" srcOrd="0" destOrd="0" presId="urn:microsoft.com/office/officeart/2005/8/layout/vList2"/>
    <dgm:cxn modelId="{0D30C0D0-EE73-4526-9607-5D8A97DDCAC8}" srcId="{1795A497-5002-4724-861A-B5C38FC815F2}" destId="{3F613AC2-08FC-418E-8920-1CDF60A1CE72}" srcOrd="0" destOrd="0" parTransId="{D6F8EE3B-D57B-4B17-A0ED-DE84714DD0BC}" sibTransId="{8C71179F-9967-4382-830D-4F194E9DF37B}"/>
    <dgm:cxn modelId="{EF3212D4-D1C3-4319-8553-15054B12ACFA}" type="presOf" srcId="{1795A497-5002-4724-861A-B5C38FC815F2}" destId="{A9962BBD-4094-4640-8B53-AEC47382617B}" srcOrd="0" destOrd="0" presId="urn:microsoft.com/office/officeart/2005/8/layout/vList2"/>
    <dgm:cxn modelId="{D0FB125A-92F0-49A7-9DF4-EA97CA533783}" type="presParOf" srcId="{A9962BBD-4094-4640-8B53-AEC47382617B}" destId="{F6BEB23A-008F-4413-B241-DDFECD20F2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44809B-28B0-4953-8E2C-604F813D7912}" type="doc">
      <dgm:prSet loTypeId="urn:microsoft.com/office/officeart/2005/8/layout/hProcess9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D3F41D18-53DB-4013-81D6-E01C3DB52149}">
      <dgm:prSet custT="1"/>
      <dgm:spPr/>
      <dgm:t>
        <a:bodyPr/>
        <a:lstStyle/>
        <a:p>
          <a:r>
            <a:rPr lang="en-IN" sz="1600" b="1"/>
            <a:t>We initially started with bioenzyme formulations and subsequently developed an MVP from biosurfactant 1, followed by further enhancements with biosurfactant 2.</a:t>
          </a:r>
          <a:endParaRPr lang="en-IN" sz="1600"/>
        </a:p>
      </dgm:t>
    </dgm:pt>
    <dgm:pt modelId="{1B65BDB8-B49C-4A6F-98AD-712E3551B043}" type="parTrans" cxnId="{C14C0E09-BCC9-4E90-A119-99416E68EF26}">
      <dgm:prSet/>
      <dgm:spPr/>
      <dgm:t>
        <a:bodyPr/>
        <a:lstStyle/>
        <a:p>
          <a:endParaRPr lang="en-IN"/>
        </a:p>
      </dgm:t>
    </dgm:pt>
    <dgm:pt modelId="{8F97E642-D6D8-4923-87DC-C0BBEFDDBC35}" type="sibTrans" cxnId="{C14C0E09-BCC9-4E90-A119-99416E68EF26}">
      <dgm:prSet/>
      <dgm:spPr/>
      <dgm:t>
        <a:bodyPr/>
        <a:lstStyle/>
        <a:p>
          <a:endParaRPr lang="en-IN"/>
        </a:p>
      </dgm:t>
    </dgm:pt>
    <dgm:pt modelId="{D6283F6C-FD14-4B39-BD9C-8D8D7D2A0F6B}" type="pres">
      <dgm:prSet presAssocID="{2D44809B-28B0-4953-8E2C-604F813D7912}" presName="CompostProcess" presStyleCnt="0">
        <dgm:presLayoutVars>
          <dgm:dir/>
          <dgm:resizeHandles val="exact"/>
        </dgm:presLayoutVars>
      </dgm:prSet>
      <dgm:spPr/>
    </dgm:pt>
    <dgm:pt modelId="{2FBE47E0-5A6C-4047-A0BC-6BF75F46D53D}" type="pres">
      <dgm:prSet presAssocID="{2D44809B-28B0-4953-8E2C-604F813D7912}" presName="arrow" presStyleLbl="bgShp" presStyleIdx="0" presStyleCnt="1"/>
      <dgm:spPr/>
    </dgm:pt>
    <dgm:pt modelId="{DD140437-CE3A-4E79-947F-4CB8BCA22C59}" type="pres">
      <dgm:prSet presAssocID="{2D44809B-28B0-4953-8E2C-604F813D7912}" presName="linearProcess" presStyleCnt="0"/>
      <dgm:spPr/>
    </dgm:pt>
    <dgm:pt modelId="{DB4E1341-8967-4ABF-AEE6-9EF6570CF329}" type="pres">
      <dgm:prSet presAssocID="{D3F41D18-53DB-4013-81D6-E01C3DB52149}" presName="textNode" presStyleLbl="node1" presStyleIdx="0" presStyleCnt="1" custScaleY="157581">
        <dgm:presLayoutVars>
          <dgm:bulletEnabled val="1"/>
        </dgm:presLayoutVars>
      </dgm:prSet>
      <dgm:spPr/>
    </dgm:pt>
  </dgm:ptLst>
  <dgm:cxnLst>
    <dgm:cxn modelId="{C14C0E09-BCC9-4E90-A119-99416E68EF26}" srcId="{2D44809B-28B0-4953-8E2C-604F813D7912}" destId="{D3F41D18-53DB-4013-81D6-E01C3DB52149}" srcOrd="0" destOrd="0" parTransId="{1B65BDB8-B49C-4A6F-98AD-712E3551B043}" sibTransId="{8F97E642-D6D8-4923-87DC-C0BBEFDDBC35}"/>
    <dgm:cxn modelId="{87561DE5-CA8B-4E01-83A4-D2ABF8FC947D}" type="presOf" srcId="{2D44809B-28B0-4953-8E2C-604F813D7912}" destId="{D6283F6C-FD14-4B39-BD9C-8D8D7D2A0F6B}" srcOrd="0" destOrd="0" presId="urn:microsoft.com/office/officeart/2005/8/layout/hProcess9"/>
    <dgm:cxn modelId="{CC5168FD-0A1D-4179-BC90-6C461269D2AB}" type="presOf" srcId="{D3F41D18-53DB-4013-81D6-E01C3DB52149}" destId="{DB4E1341-8967-4ABF-AEE6-9EF6570CF329}" srcOrd="0" destOrd="0" presId="urn:microsoft.com/office/officeart/2005/8/layout/hProcess9"/>
    <dgm:cxn modelId="{A8729737-247B-426B-A035-4F04605CABE8}" type="presParOf" srcId="{D6283F6C-FD14-4B39-BD9C-8D8D7D2A0F6B}" destId="{2FBE47E0-5A6C-4047-A0BC-6BF75F46D53D}" srcOrd="0" destOrd="0" presId="urn:microsoft.com/office/officeart/2005/8/layout/hProcess9"/>
    <dgm:cxn modelId="{8CE2E872-99DF-4668-AC1C-41AF5D2CF19B}" type="presParOf" srcId="{D6283F6C-FD14-4B39-BD9C-8D8D7D2A0F6B}" destId="{DD140437-CE3A-4E79-947F-4CB8BCA22C59}" srcOrd="1" destOrd="0" presId="urn:microsoft.com/office/officeart/2005/8/layout/hProcess9"/>
    <dgm:cxn modelId="{3D6F61D8-2B01-4851-80F3-38F72EE7616C}" type="presParOf" srcId="{DD140437-CE3A-4E79-947F-4CB8BCA22C59}" destId="{DB4E1341-8967-4ABF-AEE6-9EF6570CF32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47A35D5-C92A-3549-9D07-22DC185A0F9D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073A0A7-0756-AF45-A1D1-FD4AD4639A9E}">
      <dgm:prSet phldrT="[Text]"/>
      <dgm:spPr/>
      <dgm:t>
        <a:bodyPr/>
        <a:lstStyle/>
        <a:p>
          <a:r>
            <a:rPr lang="en-GB"/>
            <a:t>Eco and Health-Conscious Consumers</a:t>
          </a:r>
        </a:p>
      </dgm:t>
    </dgm:pt>
    <dgm:pt modelId="{1322691A-213B-4147-92FB-CB03F1C02114}" type="parTrans" cxnId="{EC9D1DB5-2AC6-3449-8514-B5E87F4E9A39}">
      <dgm:prSet/>
      <dgm:spPr/>
      <dgm:t>
        <a:bodyPr/>
        <a:lstStyle/>
        <a:p>
          <a:endParaRPr lang="en-GB"/>
        </a:p>
      </dgm:t>
    </dgm:pt>
    <dgm:pt modelId="{DAFA28D6-D1C2-A94B-BCDE-A457FA865C0C}" type="sibTrans" cxnId="{EC9D1DB5-2AC6-3449-8514-B5E87F4E9A39}">
      <dgm:prSet/>
      <dgm:spPr/>
      <dgm:t>
        <a:bodyPr/>
        <a:lstStyle/>
        <a:p>
          <a:endParaRPr lang="en-GB"/>
        </a:p>
      </dgm:t>
    </dgm:pt>
    <dgm:pt modelId="{C8DA04D1-BB5C-854F-816F-B9D1D95FF3A6}">
      <dgm:prSet phldrT="[Text]"/>
      <dgm:spPr>
        <a:solidFill>
          <a:schemeClr val="accent1"/>
        </a:solidFill>
      </dgm:spPr>
      <dgm:t>
        <a:bodyPr/>
        <a:lstStyle/>
        <a:p>
          <a:r>
            <a:rPr lang="en-GB"/>
            <a:t>Individuals with Allergies and Skin Sensitivity</a:t>
          </a:r>
        </a:p>
      </dgm:t>
    </dgm:pt>
    <dgm:pt modelId="{A2362212-3540-0640-997C-85EFD0425CC6}" type="parTrans" cxnId="{2D803DF7-B998-1D4D-915D-3B616C484873}">
      <dgm:prSet/>
      <dgm:spPr/>
      <dgm:t>
        <a:bodyPr/>
        <a:lstStyle/>
        <a:p>
          <a:endParaRPr lang="en-GB"/>
        </a:p>
      </dgm:t>
    </dgm:pt>
    <dgm:pt modelId="{8F918A28-4771-6B4D-BCE1-7F8A84204330}" type="sibTrans" cxnId="{2D803DF7-B998-1D4D-915D-3B616C484873}">
      <dgm:prSet/>
      <dgm:spPr/>
      <dgm:t>
        <a:bodyPr/>
        <a:lstStyle/>
        <a:p>
          <a:endParaRPr lang="en-GB"/>
        </a:p>
      </dgm:t>
    </dgm:pt>
    <dgm:pt modelId="{F13E2F45-20E9-9B4B-A0C8-606A00C55E36}">
      <dgm:prSet phldrT="[Text]"/>
      <dgm:spPr/>
      <dgm:t>
        <a:bodyPr/>
        <a:lstStyle/>
        <a:p>
          <a:r>
            <a:rPr lang="en-GB"/>
            <a:t>Organisations with Sustainable Procurement Policies</a:t>
          </a:r>
        </a:p>
      </dgm:t>
    </dgm:pt>
    <dgm:pt modelId="{65971364-D7E0-194B-BE27-699D68A2FA7D}" type="parTrans" cxnId="{7D498B6F-0824-B544-B99F-FE4B55D48D87}">
      <dgm:prSet/>
      <dgm:spPr/>
      <dgm:t>
        <a:bodyPr/>
        <a:lstStyle/>
        <a:p>
          <a:endParaRPr lang="en-GB"/>
        </a:p>
      </dgm:t>
    </dgm:pt>
    <dgm:pt modelId="{1A2D84D2-9268-2944-9EA6-C1A833059161}" type="sibTrans" cxnId="{7D498B6F-0824-B544-B99F-FE4B55D48D87}">
      <dgm:prSet/>
      <dgm:spPr/>
      <dgm:t>
        <a:bodyPr/>
        <a:lstStyle/>
        <a:p>
          <a:endParaRPr lang="en-GB"/>
        </a:p>
      </dgm:t>
    </dgm:pt>
    <dgm:pt modelId="{7A4EAC97-BE29-3D42-94A2-64A764CD10D8}">
      <dgm:prSet phldrT="[Text]"/>
      <dgm:spPr/>
      <dgm:t>
        <a:bodyPr/>
        <a:lstStyle/>
        <a:p>
          <a:r>
            <a:rPr lang="en-GB"/>
            <a:t>Pet Owners</a:t>
          </a:r>
        </a:p>
      </dgm:t>
    </dgm:pt>
    <dgm:pt modelId="{6A20D18D-1BA6-E342-BC48-7773C0C30897}" type="parTrans" cxnId="{4C05121E-D69A-8945-BCC0-E967A2192B4A}">
      <dgm:prSet/>
      <dgm:spPr/>
      <dgm:t>
        <a:bodyPr/>
        <a:lstStyle/>
        <a:p>
          <a:endParaRPr lang="en-GB"/>
        </a:p>
      </dgm:t>
    </dgm:pt>
    <dgm:pt modelId="{02BD7908-A3E8-8A4F-965E-7078CF5D9CBA}" type="sibTrans" cxnId="{4C05121E-D69A-8945-BCC0-E967A2192B4A}">
      <dgm:prSet/>
      <dgm:spPr/>
      <dgm:t>
        <a:bodyPr/>
        <a:lstStyle/>
        <a:p>
          <a:endParaRPr lang="en-GB"/>
        </a:p>
      </dgm:t>
    </dgm:pt>
    <dgm:pt modelId="{D67AB017-B415-E344-AB34-810AD30654ED}">
      <dgm:prSet phldrT="[Text]"/>
      <dgm:spPr>
        <a:solidFill>
          <a:schemeClr val="accent1"/>
        </a:solidFill>
      </dgm:spPr>
      <dgm:t>
        <a:bodyPr/>
        <a:lstStyle/>
        <a:p>
          <a:r>
            <a:rPr lang="en-GB"/>
            <a:t>Organic and Natural Product Enthusiasts </a:t>
          </a:r>
        </a:p>
      </dgm:t>
    </dgm:pt>
    <dgm:pt modelId="{3FC5E537-CF62-D742-A36F-E75E8DFA3DFD}" type="parTrans" cxnId="{0A10D52B-75B3-2643-9B37-2AA57D94A22C}">
      <dgm:prSet/>
      <dgm:spPr/>
      <dgm:t>
        <a:bodyPr/>
        <a:lstStyle/>
        <a:p>
          <a:endParaRPr lang="en-GB"/>
        </a:p>
      </dgm:t>
    </dgm:pt>
    <dgm:pt modelId="{2F20710B-C8CB-BC48-B8ED-71AF08424611}" type="sibTrans" cxnId="{0A10D52B-75B3-2643-9B37-2AA57D94A22C}">
      <dgm:prSet/>
      <dgm:spPr/>
      <dgm:t>
        <a:bodyPr/>
        <a:lstStyle/>
        <a:p>
          <a:endParaRPr lang="en-GB"/>
        </a:p>
      </dgm:t>
    </dgm:pt>
    <dgm:pt modelId="{BFF40CD2-DE5C-A548-87BD-22D179463ADB}">
      <dgm:prSet phldrT="[Text]"/>
      <dgm:spPr>
        <a:solidFill>
          <a:schemeClr val="accent1"/>
        </a:solidFill>
      </dgm:spPr>
      <dgm:t>
        <a:bodyPr/>
        <a:lstStyle/>
        <a:p>
          <a:r>
            <a:rPr lang="en-GB"/>
            <a:t>Parents with young children</a:t>
          </a:r>
        </a:p>
      </dgm:t>
    </dgm:pt>
    <dgm:pt modelId="{52F86984-6A28-264E-B8CF-2B070B27DACC}" type="sibTrans" cxnId="{3FC38562-21FC-A040-B5D1-00E096705BCF}">
      <dgm:prSet/>
      <dgm:spPr/>
      <dgm:t>
        <a:bodyPr/>
        <a:lstStyle/>
        <a:p>
          <a:endParaRPr lang="en-GB"/>
        </a:p>
      </dgm:t>
    </dgm:pt>
    <dgm:pt modelId="{2BF64E43-9AC2-BE4A-B7CB-08FF732325ED}" type="parTrans" cxnId="{3FC38562-21FC-A040-B5D1-00E096705BCF}">
      <dgm:prSet/>
      <dgm:spPr/>
      <dgm:t>
        <a:bodyPr/>
        <a:lstStyle/>
        <a:p>
          <a:endParaRPr lang="en-GB"/>
        </a:p>
      </dgm:t>
    </dgm:pt>
    <dgm:pt modelId="{BB1ABB9C-A5D1-4848-8626-8BC8A9A57282}">
      <dgm:prSet/>
      <dgm:spPr/>
      <dgm:t>
        <a:bodyPr/>
        <a:lstStyle/>
        <a:p>
          <a:r>
            <a:rPr lang="en-GB"/>
            <a:t>Millennial and Gen Z Consumers</a:t>
          </a:r>
        </a:p>
      </dgm:t>
    </dgm:pt>
    <dgm:pt modelId="{3A0DB13F-8E30-D64C-8834-B5DD934AD38D}" type="parTrans" cxnId="{C4C01BFB-F299-7A46-9A05-A5CA530E90C1}">
      <dgm:prSet/>
      <dgm:spPr/>
      <dgm:t>
        <a:bodyPr/>
        <a:lstStyle/>
        <a:p>
          <a:endParaRPr lang="en-GB"/>
        </a:p>
      </dgm:t>
    </dgm:pt>
    <dgm:pt modelId="{7300B031-381F-5D4C-A5DE-22556E32747E}" type="sibTrans" cxnId="{C4C01BFB-F299-7A46-9A05-A5CA530E90C1}">
      <dgm:prSet/>
      <dgm:spPr/>
      <dgm:t>
        <a:bodyPr/>
        <a:lstStyle/>
        <a:p>
          <a:endParaRPr lang="en-GB"/>
        </a:p>
      </dgm:t>
    </dgm:pt>
    <dgm:pt modelId="{9252CE38-E320-EA45-9A29-878A63943DC1}" type="pres">
      <dgm:prSet presAssocID="{B47A35D5-C92A-3549-9D07-22DC185A0F9D}" presName="diagram" presStyleCnt="0">
        <dgm:presLayoutVars>
          <dgm:dir/>
          <dgm:resizeHandles val="exact"/>
        </dgm:presLayoutVars>
      </dgm:prSet>
      <dgm:spPr/>
    </dgm:pt>
    <dgm:pt modelId="{4D32DBE1-B381-7D46-9F96-BF97890AEEA3}" type="pres">
      <dgm:prSet presAssocID="{E073A0A7-0756-AF45-A1D1-FD4AD4639A9E}" presName="node" presStyleLbl="node1" presStyleIdx="0" presStyleCnt="7">
        <dgm:presLayoutVars>
          <dgm:bulletEnabled val="1"/>
        </dgm:presLayoutVars>
      </dgm:prSet>
      <dgm:spPr/>
    </dgm:pt>
    <dgm:pt modelId="{EBD1B6BD-AA13-E646-A5C2-5074B6F475F3}" type="pres">
      <dgm:prSet presAssocID="{DAFA28D6-D1C2-A94B-BCDE-A457FA865C0C}" presName="sibTrans" presStyleCnt="0"/>
      <dgm:spPr/>
    </dgm:pt>
    <dgm:pt modelId="{9E8A6DB6-81A9-2E4C-AA05-C101B3C85665}" type="pres">
      <dgm:prSet presAssocID="{C8DA04D1-BB5C-854F-816F-B9D1D95FF3A6}" presName="node" presStyleLbl="node1" presStyleIdx="1" presStyleCnt="7">
        <dgm:presLayoutVars>
          <dgm:bulletEnabled val="1"/>
        </dgm:presLayoutVars>
      </dgm:prSet>
      <dgm:spPr/>
    </dgm:pt>
    <dgm:pt modelId="{378AC1D4-56DF-7244-AE49-B4B3E1C84B2E}" type="pres">
      <dgm:prSet presAssocID="{8F918A28-4771-6B4D-BCE1-7F8A84204330}" presName="sibTrans" presStyleCnt="0"/>
      <dgm:spPr/>
    </dgm:pt>
    <dgm:pt modelId="{7DE516A3-C4C9-3E4E-8EFC-1955E482B39A}" type="pres">
      <dgm:prSet presAssocID="{F13E2F45-20E9-9B4B-A0C8-606A00C55E36}" presName="node" presStyleLbl="node1" presStyleIdx="2" presStyleCnt="7">
        <dgm:presLayoutVars>
          <dgm:bulletEnabled val="1"/>
        </dgm:presLayoutVars>
      </dgm:prSet>
      <dgm:spPr/>
    </dgm:pt>
    <dgm:pt modelId="{FBCD9DDF-1882-9D49-A280-C744B6640059}" type="pres">
      <dgm:prSet presAssocID="{1A2D84D2-9268-2944-9EA6-C1A833059161}" presName="sibTrans" presStyleCnt="0"/>
      <dgm:spPr/>
    </dgm:pt>
    <dgm:pt modelId="{8C091994-CE0D-D749-BE81-74228C39D1D0}" type="pres">
      <dgm:prSet presAssocID="{BFF40CD2-DE5C-A548-87BD-22D179463ADB}" presName="node" presStyleLbl="node1" presStyleIdx="3" presStyleCnt="7">
        <dgm:presLayoutVars>
          <dgm:bulletEnabled val="1"/>
        </dgm:presLayoutVars>
      </dgm:prSet>
      <dgm:spPr/>
    </dgm:pt>
    <dgm:pt modelId="{904B5E76-B05C-7941-9EB7-21695FBD20F7}" type="pres">
      <dgm:prSet presAssocID="{52F86984-6A28-264E-B8CF-2B070B27DACC}" presName="sibTrans" presStyleCnt="0"/>
      <dgm:spPr/>
    </dgm:pt>
    <dgm:pt modelId="{4D1AA41F-5038-8C4E-9BF2-B19AACB0D8CD}" type="pres">
      <dgm:prSet presAssocID="{7A4EAC97-BE29-3D42-94A2-64A764CD10D8}" presName="node" presStyleLbl="node1" presStyleIdx="4" presStyleCnt="7">
        <dgm:presLayoutVars>
          <dgm:bulletEnabled val="1"/>
        </dgm:presLayoutVars>
      </dgm:prSet>
      <dgm:spPr/>
    </dgm:pt>
    <dgm:pt modelId="{21B3F053-0DE4-1742-BD67-551748B83B8E}" type="pres">
      <dgm:prSet presAssocID="{02BD7908-A3E8-8A4F-965E-7078CF5D9CBA}" presName="sibTrans" presStyleCnt="0"/>
      <dgm:spPr/>
    </dgm:pt>
    <dgm:pt modelId="{CDBB9BC6-0C64-A947-AEEB-B75D6D288EBC}" type="pres">
      <dgm:prSet presAssocID="{D67AB017-B415-E344-AB34-810AD30654ED}" presName="node" presStyleLbl="node1" presStyleIdx="5" presStyleCnt="7" custLinFactNeighborX="-1310" custLinFactNeighborY="-766">
        <dgm:presLayoutVars>
          <dgm:bulletEnabled val="1"/>
        </dgm:presLayoutVars>
      </dgm:prSet>
      <dgm:spPr/>
    </dgm:pt>
    <dgm:pt modelId="{D56AB1E3-8457-4D4B-922C-229B7B81E0CA}" type="pres">
      <dgm:prSet presAssocID="{2F20710B-C8CB-BC48-B8ED-71AF08424611}" presName="sibTrans" presStyleCnt="0"/>
      <dgm:spPr/>
    </dgm:pt>
    <dgm:pt modelId="{1303B4EB-E422-6748-AC41-08927E1DC590}" type="pres">
      <dgm:prSet presAssocID="{BB1ABB9C-A5D1-4848-8626-8BC8A9A57282}" presName="node" presStyleLbl="node1" presStyleIdx="6" presStyleCnt="7">
        <dgm:presLayoutVars>
          <dgm:bulletEnabled val="1"/>
        </dgm:presLayoutVars>
      </dgm:prSet>
      <dgm:spPr/>
    </dgm:pt>
  </dgm:ptLst>
  <dgm:cxnLst>
    <dgm:cxn modelId="{8469A81C-6258-244D-AB05-EC6D71C421E2}" type="presOf" srcId="{C8DA04D1-BB5C-854F-816F-B9D1D95FF3A6}" destId="{9E8A6DB6-81A9-2E4C-AA05-C101B3C85665}" srcOrd="0" destOrd="0" presId="urn:microsoft.com/office/officeart/2005/8/layout/default"/>
    <dgm:cxn modelId="{0BADEE1C-B7B8-4349-B54A-FAB492C1F8FE}" type="presOf" srcId="{BB1ABB9C-A5D1-4848-8626-8BC8A9A57282}" destId="{1303B4EB-E422-6748-AC41-08927E1DC590}" srcOrd="0" destOrd="0" presId="urn:microsoft.com/office/officeart/2005/8/layout/default"/>
    <dgm:cxn modelId="{4C05121E-D69A-8945-BCC0-E967A2192B4A}" srcId="{B47A35D5-C92A-3549-9D07-22DC185A0F9D}" destId="{7A4EAC97-BE29-3D42-94A2-64A764CD10D8}" srcOrd="4" destOrd="0" parTransId="{6A20D18D-1BA6-E342-BC48-7773C0C30897}" sibTransId="{02BD7908-A3E8-8A4F-965E-7078CF5D9CBA}"/>
    <dgm:cxn modelId="{0A10D52B-75B3-2643-9B37-2AA57D94A22C}" srcId="{B47A35D5-C92A-3549-9D07-22DC185A0F9D}" destId="{D67AB017-B415-E344-AB34-810AD30654ED}" srcOrd="5" destOrd="0" parTransId="{3FC5E537-CF62-D742-A36F-E75E8DFA3DFD}" sibTransId="{2F20710B-C8CB-BC48-B8ED-71AF08424611}"/>
    <dgm:cxn modelId="{AFD3DF3F-5DA6-DE45-BB72-EAC8F3A5BCCB}" type="presOf" srcId="{BFF40CD2-DE5C-A548-87BD-22D179463ADB}" destId="{8C091994-CE0D-D749-BE81-74228C39D1D0}" srcOrd="0" destOrd="0" presId="urn:microsoft.com/office/officeart/2005/8/layout/default"/>
    <dgm:cxn modelId="{F4F6BA40-70CA-F441-AEFD-F0BF2BA6B0E3}" type="presOf" srcId="{7A4EAC97-BE29-3D42-94A2-64A764CD10D8}" destId="{4D1AA41F-5038-8C4E-9BF2-B19AACB0D8CD}" srcOrd="0" destOrd="0" presId="urn:microsoft.com/office/officeart/2005/8/layout/default"/>
    <dgm:cxn modelId="{AB65BE5C-2967-BA41-B1F5-7678035C9FD5}" type="presOf" srcId="{F13E2F45-20E9-9B4B-A0C8-606A00C55E36}" destId="{7DE516A3-C4C9-3E4E-8EFC-1955E482B39A}" srcOrd="0" destOrd="0" presId="urn:microsoft.com/office/officeart/2005/8/layout/default"/>
    <dgm:cxn modelId="{3FC38562-21FC-A040-B5D1-00E096705BCF}" srcId="{B47A35D5-C92A-3549-9D07-22DC185A0F9D}" destId="{BFF40CD2-DE5C-A548-87BD-22D179463ADB}" srcOrd="3" destOrd="0" parTransId="{2BF64E43-9AC2-BE4A-B7CB-08FF732325ED}" sibTransId="{52F86984-6A28-264E-B8CF-2B070B27DACC}"/>
    <dgm:cxn modelId="{7D498B6F-0824-B544-B99F-FE4B55D48D87}" srcId="{B47A35D5-C92A-3549-9D07-22DC185A0F9D}" destId="{F13E2F45-20E9-9B4B-A0C8-606A00C55E36}" srcOrd="2" destOrd="0" parTransId="{65971364-D7E0-194B-BE27-699D68A2FA7D}" sibTransId="{1A2D84D2-9268-2944-9EA6-C1A833059161}"/>
    <dgm:cxn modelId="{5BD39882-FA55-604E-973D-1EDAAB8F29A7}" type="presOf" srcId="{D67AB017-B415-E344-AB34-810AD30654ED}" destId="{CDBB9BC6-0C64-A947-AEEB-B75D6D288EBC}" srcOrd="0" destOrd="0" presId="urn:microsoft.com/office/officeart/2005/8/layout/default"/>
    <dgm:cxn modelId="{B4ED1E84-C3A1-BA43-8CE0-824BA6864D81}" type="presOf" srcId="{E073A0A7-0756-AF45-A1D1-FD4AD4639A9E}" destId="{4D32DBE1-B381-7D46-9F96-BF97890AEEA3}" srcOrd="0" destOrd="0" presId="urn:microsoft.com/office/officeart/2005/8/layout/default"/>
    <dgm:cxn modelId="{EC9D1DB5-2AC6-3449-8514-B5E87F4E9A39}" srcId="{B47A35D5-C92A-3549-9D07-22DC185A0F9D}" destId="{E073A0A7-0756-AF45-A1D1-FD4AD4639A9E}" srcOrd="0" destOrd="0" parTransId="{1322691A-213B-4147-92FB-CB03F1C02114}" sibTransId="{DAFA28D6-D1C2-A94B-BCDE-A457FA865C0C}"/>
    <dgm:cxn modelId="{1974BECB-0283-724B-BF4B-0B204CA13680}" type="presOf" srcId="{B47A35D5-C92A-3549-9D07-22DC185A0F9D}" destId="{9252CE38-E320-EA45-9A29-878A63943DC1}" srcOrd="0" destOrd="0" presId="urn:microsoft.com/office/officeart/2005/8/layout/default"/>
    <dgm:cxn modelId="{2D803DF7-B998-1D4D-915D-3B616C484873}" srcId="{B47A35D5-C92A-3549-9D07-22DC185A0F9D}" destId="{C8DA04D1-BB5C-854F-816F-B9D1D95FF3A6}" srcOrd="1" destOrd="0" parTransId="{A2362212-3540-0640-997C-85EFD0425CC6}" sibTransId="{8F918A28-4771-6B4D-BCE1-7F8A84204330}"/>
    <dgm:cxn modelId="{C4C01BFB-F299-7A46-9A05-A5CA530E90C1}" srcId="{B47A35D5-C92A-3549-9D07-22DC185A0F9D}" destId="{BB1ABB9C-A5D1-4848-8626-8BC8A9A57282}" srcOrd="6" destOrd="0" parTransId="{3A0DB13F-8E30-D64C-8834-B5DD934AD38D}" sibTransId="{7300B031-381F-5D4C-A5DE-22556E32747E}"/>
    <dgm:cxn modelId="{BC23862E-E870-8142-B966-1F5B345F4632}" type="presParOf" srcId="{9252CE38-E320-EA45-9A29-878A63943DC1}" destId="{4D32DBE1-B381-7D46-9F96-BF97890AEEA3}" srcOrd="0" destOrd="0" presId="urn:microsoft.com/office/officeart/2005/8/layout/default"/>
    <dgm:cxn modelId="{4C4BD2F7-F054-B34B-9D70-7AA527D11291}" type="presParOf" srcId="{9252CE38-E320-EA45-9A29-878A63943DC1}" destId="{EBD1B6BD-AA13-E646-A5C2-5074B6F475F3}" srcOrd="1" destOrd="0" presId="urn:microsoft.com/office/officeart/2005/8/layout/default"/>
    <dgm:cxn modelId="{7CB9BAF7-48E9-FF4D-920B-32CFABF996C3}" type="presParOf" srcId="{9252CE38-E320-EA45-9A29-878A63943DC1}" destId="{9E8A6DB6-81A9-2E4C-AA05-C101B3C85665}" srcOrd="2" destOrd="0" presId="urn:microsoft.com/office/officeart/2005/8/layout/default"/>
    <dgm:cxn modelId="{9ADE778A-99DD-DC4C-B4C3-2484DB0324EA}" type="presParOf" srcId="{9252CE38-E320-EA45-9A29-878A63943DC1}" destId="{378AC1D4-56DF-7244-AE49-B4B3E1C84B2E}" srcOrd="3" destOrd="0" presId="urn:microsoft.com/office/officeart/2005/8/layout/default"/>
    <dgm:cxn modelId="{FA3D0E0B-29CA-074B-AF76-C128958608FE}" type="presParOf" srcId="{9252CE38-E320-EA45-9A29-878A63943DC1}" destId="{7DE516A3-C4C9-3E4E-8EFC-1955E482B39A}" srcOrd="4" destOrd="0" presId="urn:microsoft.com/office/officeart/2005/8/layout/default"/>
    <dgm:cxn modelId="{296E6481-B286-3F4C-B660-B43F7672B19A}" type="presParOf" srcId="{9252CE38-E320-EA45-9A29-878A63943DC1}" destId="{FBCD9DDF-1882-9D49-A280-C744B6640059}" srcOrd="5" destOrd="0" presId="urn:microsoft.com/office/officeart/2005/8/layout/default"/>
    <dgm:cxn modelId="{145E0B41-6AFC-424D-B9D7-8B1C315F6364}" type="presParOf" srcId="{9252CE38-E320-EA45-9A29-878A63943DC1}" destId="{8C091994-CE0D-D749-BE81-74228C39D1D0}" srcOrd="6" destOrd="0" presId="urn:microsoft.com/office/officeart/2005/8/layout/default"/>
    <dgm:cxn modelId="{44F81F29-D4B3-9343-9443-48C18416D01A}" type="presParOf" srcId="{9252CE38-E320-EA45-9A29-878A63943DC1}" destId="{904B5E76-B05C-7941-9EB7-21695FBD20F7}" srcOrd="7" destOrd="0" presId="urn:microsoft.com/office/officeart/2005/8/layout/default"/>
    <dgm:cxn modelId="{7AC44C4C-B6DC-284A-BCD0-03D3273A73C5}" type="presParOf" srcId="{9252CE38-E320-EA45-9A29-878A63943DC1}" destId="{4D1AA41F-5038-8C4E-9BF2-B19AACB0D8CD}" srcOrd="8" destOrd="0" presId="urn:microsoft.com/office/officeart/2005/8/layout/default"/>
    <dgm:cxn modelId="{8422FAD7-18FD-8F49-8447-756CA66E0BA6}" type="presParOf" srcId="{9252CE38-E320-EA45-9A29-878A63943DC1}" destId="{21B3F053-0DE4-1742-BD67-551748B83B8E}" srcOrd="9" destOrd="0" presId="urn:microsoft.com/office/officeart/2005/8/layout/default"/>
    <dgm:cxn modelId="{9EC8A22F-864F-8249-8AF6-E98C61E1FD4F}" type="presParOf" srcId="{9252CE38-E320-EA45-9A29-878A63943DC1}" destId="{CDBB9BC6-0C64-A947-AEEB-B75D6D288EBC}" srcOrd="10" destOrd="0" presId="urn:microsoft.com/office/officeart/2005/8/layout/default"/>
    <dgm:cxn modelId="{94C66157-049C-014E-B204-43C7E6D0A533}" type="presParOf" srcId="{9252CE38-E320-EA45-9A29-878A63943DC1}" destId="{D56AB1E3-8457-4D4B-922C-229B7B81E0CA}" srcOrd="11" destOrd="0" presId="urn:microsoft.com/office/officeart/2005/8/layout/default"/>
    <dgm:cxn modelId="{13B4E42B-7A77-0C46-A27B-80FE0276332A}" type="presParOf" srcId="{9252CE38-E320-EA45-9A29-878A63943DC1}" destId="{1303B4EB-E422-6748-AC41-08927E1DC59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49A3400-2932-4085-9F57-C0EB317C24E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BD8796-B382-43F1-AF4D-4EB5FA639E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Handing over the samples to min 20 users by this week (Aug 8</a:t>
          </a:r>
          <a:r>
            <a:rPr lang="en-US" baseline="30000"/>
            <a:t>th</a:t>
          </a:r>
          <a:r>
            <a:rPr lang="en-US"/>
            <a:t>)</a:t>
          </a:r>
        </a:p>
      </dgm:t>
    </dgm:pt>
    <dgm:pt modelId="{0569D11A-E164-42C0-8C24-BBAD50661E2C}" type="parTrans" cxnId="{CF63ACAA-6CC8-45A4-B408-CD1E6E29F666}">
      <dgm:prSet/>
      <dgm:spPr/>
      <dgm:t>
        <a:bodyPr/>
        <a:lstStyle/>
        <a:p>
          <a:endParaRPr lang="en-US"/>
        </a:p>
      </dgm:t>
    </dgm:pt>
    <dgm:pt modelId="{F79EA8D1-1481-4998-8558-9D8100E8BCBD}" type="sibTrans" cxnId="{CF63ACAA-6CC8-45A4-B408-CD1E6E29F666}">
      <dgm:prSet/>
      <dgm:spPr/>
      <dgm:t>
        <a:bodyPr/>
        <a:lstStyle/>
        <a:p>
          <a:endParaRPr lang="en-US"/>
        </a:p>
      </dgm:t>
    </dgm:pt>
    <dgm:pt modelId="{DDB3BE13-45F4-40FF-BB44-60D6F3CE52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Collecting product reviews from users</a:t>
          </a:r>
        </a:p>
      </dgm:t>
    </dgm:pt>
    <dgm:pt modelId="{DB9F1EF2-909B-4DB1-B8A9-45163948E7B3}" type="parTrans" cxnId="{844EE4FB-54C6-488F-9CD6-97906395D8B2}">
      <dgm:prSet/>
      <dgm:spPr/>
      <dgm:t>
        <a:bodyPr/>
        <a:lstStyle/>
        <a:p>
          <a:endParaRPr lang="en-US"/>
        </a:p>
      </dgm:t>
    </dgm:pt>
    <dgm:pt modelId="{91AD7D5B-901C-4A62-B22C-E46C8A6DCB6D}" type="sibTrans" cxnId="{844EE4FB-54C6-488F-9CD6-97906395D8B2}">
      <dgm:prSet/>
      <dgm:spPr/>
      <dgm:t>
        <a:bodyPr/>
        <a:lstStyle/>
        <a:p>
          <a:endParaRPr lang="en-US"/>
        </a:p>
      </dgm:t>
    </dgm:pt>
    <dgm:pt modelId="{1D1197BD-EB39-4B8E-8CDD-153E8D4195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Finalizing the packaging – done?  </a:t>
          </a:r>
        </a:p>
      </dgm:t>
    </dgm:pt>
    <dgm:pt modelId="{AD6393AD-6222-46CD-8232-0F629DEB118D}" type="parTrans" cxnId="{7C4E41D9-7954-4161-9815-49BE8F0303E8}">
      <dgm:prSet/>
      <dgm:spPr/>
      <dgm:t>
        <a:bodyPr/>
        <a:lstStyle/>
        <a:p>
          <a:endParaRPr lang="en-US"/>
        </a:p>
      </dgm:t>
    </dgm:pt>
    <dgm:pt modelId="{82F2FEA9-D2F3-4743-9890-6F03C4B7664E}" type="sibTrans" cxnId="{7C4E41D9-7954-4161-9815-49BE8F0303E8}">
      <dgm:prSet/>
      <dgm:spPr/>
      <dgm:t>
        <a:bodyPr/>
        <a:lstStyle/>
        <a:p>
          <a:endParaRPr lang="en-US"/>
        </a:p>
      </dgm:t>
    </dgm:pt>
    <dgm:pt modelId="{6BBC9ED8-6F29-4A33-9149-F76725AA968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Designing the sticker to put on the bottles - done</a:t>
          </a:r>
        </a:p>
      </dgm:t>
    </dgm:pt>
    <dgm:pt modelId="{1088F48D-D425-44DE-A741-7F18150CEF1D}" type="parTrans" cxnId="{5B187E6D-5356-4823-83B0-1771A4DEFA46}">
      <dgm:prSet/>
      <dgm:spPr/>
      <dgm:t>
        <a:bodyPr/>
        <a:lstStyle/>
        <a:p>
          <a:endParaRPr lang="en-US"/>
        </a:p>
      </dgm:t>
    </dgm:pt>
    <dgm:pt modelId="{AA539FFD-C43F-420C-B8D5-0616B3160DA8}" type="sibTrans" cxnId="{5B187E6D-5356-4823-83B0-1771A4DEFA46}">
      <dgm:prSet/>
      <dgm:spPr/>
      <dgm:t>
        <a:bodyPr/>
        <a:lstStyle/>
        <a:p>
          <a:endParaRPr lang="en-US"/>
        </a:p>
      </dgm:t>
    </dgm:pt>
    <dgm:pt modelId="{6267C1DA-4587-4FA5-9AD8-4537F79696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Continuous product improvisation based on user feedback</a:t>
          </a:r>
        </a:p>
      </dgm:t>
    </dgm:pt>
    <dgm:pt modelId="{B509C6C8-6D65-4C5A-BC87-9C2A1326C2F0}" type="parTrans" cxnId="{E346FE42-65A6-4C9F-B4FB-B17C039B85A6}">
      <dgm:prSet/>
      <dgm:spPr/>
      <dgm:t>
        <a:bodyPr/>
        <a:lstStyle/>
        <a:p>
          <a:endParaRPr lang="en-US"/>
        </a:p>
      </dgm:t>
    </dgm:pt>
    <dgm:pt modelId="{DB696479-850B-4A57-9E98-4DE85FE1B3D5}" type="sibTrans" cxnId="{E346FE42-65A6-4C9F-B4FB-B17C039B85A6}">
      <dgm:prSet/>
      <dgm:spPr/>
      <dgm:t>
        <a:bodyPr/>
        <a:lstStyle/>
        <a:p>
          <a:endParaRPr lang="en-US"/>
        </a:p>
      </dgm:t>
    </dgm:pt>
    <dgm:pt modelId="{3D669213-8D22-4DA3-919D-A104F7E8AD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Cost Analysis and Pricing Model </a:t>
          </a:r>
        </a:p>
      </dgm:t>
    </dgm:pt>
    <dgm:pt modelId="{17B6E679-4AD2-4A2E-8E0A-DA03FF5B3658}" type="parTrans" cxnId="{DBAD5EF8-CA6C-47B0-9211-D35B8F3985A3}">
      <dgm:prSet/>
      <dgm:spPr/>
      <dgm:t>
        <a:bodyPr/>
        <a:lstStyle/>
        <a:p>
          <a:endParaRPr lang="en-US"/>
        </a:p>
      </dgm:t>
    </dgm:pt>
    <dgm:pt modelId="{AA80FC81-5FE1-4096-9263-107558DB3DB2}" type="sibTrans" cxnId="{DBAD5EF8-CA6C-47B0-9211-D35B8F3985A3}">
      <dgm:prSet/>
      <dgm:spPr/>
      <dgm:t>
        <a:bodyPr/>
        <a:lstStyle/>
        <a:p>
          <a:endParaRPr lang="en-US"/>
        </a:p>
      </dgm:t>
    </dgm:pt>
    <dgm:pt modelId="{9336E55C-43C1-4CA3-A706-ED61879A57E4}" type="pres">
      <dgm:prSet presAssocID="{449A3400-2932-4085-9F57-C0EB317C24ED}" presName="Name0" presStyleCnt="0">
        <dgm:presLayoutVars>
          <dgm:dir/>
          <dgm:resizeHandles val="exact"/>
        </dgm:presLayoutVars>
      </dgm:prSet>
      <dgm:spPr/>
    </dgm:pt>
    <dgm:pt modelId="{E65D37D9-4D82-41ED-84A8-01B8CF313EEE}" type="pres">
      <dgm:prSet presAssocID="{91BD8796-B382-43F1-AF4D-4EB5FA639E18}" presName="node" presStyleLbl="node1" presStyleIdx="0" presStyleCnt="6">
        <dgm:presLayoutVars>
          <dgm:bulletEnabled val="1"/>
        </dgm:presLayoutVars>
      </dgm:prSet>
      <dgm:spPr/>
    </dgm:pt>
    <dgm:pt modelId="{8D9B8707-E525-4DB6-8558-DD1FC24F12DF}" type="pres">
      <dgm:prSet presAssocID="{F79EA8D1-1481-4998-8558-9D8100E8BCBD}" presName="sibTrans" presStyleLbl="sibTrans1D1" presStyleIdx="0" presStyleCnt="5"/>
      <dgm:spPr/>
    </dgm:pt>
    <dgm:pt modelId="{B5F1C6A6-DB6F-4DC9-87FD-BAA4301B0F98}" type="pres">
      <dgm:prSet presAssocID="{F79EA8D1-1481-4998-8558-9D8100E8BCBD}" presName="connectorText" presStyleLbl="sibTrans1D1" presStyleIdx="0" presStyleCnt="5"/>
      <dgm:spPr/>
    </dgm:pt>
    <dgm:pt modelId="{7C2CC67F-438A-4095-B1AB-C4BD0DA34907}" type="pres">
      <dgm:prSet presAssocID="{DDB3BE13-45F4-40FF-BB44-60D6F3CE52CC}" presName="node" presStyleLbl="node1" presStyleIdx="1" presStyleCnt="6">
        <dgm:presLayoutVars>
          <dgm:bulletEnabled val="1"/>
        </dgm:presLayoutVars>
      </dgm:prSet>
      <dgm:spPr/>
    </dgm:pt>
    <dgm:pt modelId="{784F8F87-AA9C-4386-A595-E5328F954D06}" type="pres">
      <dgm:prSet presAssocID="{91AD7D5B-901C-4A62-B22C-E46C8A6DCB6D}" presName="sibTrans" presStyleLbl="sibTrans1D1" presStyleIdx="1" presStyleCnt="5"/>
      <dgm:spPr/>
    </dgm:pt>
    <dgm:pt modelId="{75B9310B-9EE2-43E5-8844-0C4D2F121828}" type="pres">
      <dgm:prSet presAssocID="{91AD7D5B-901C-4A62-B22C-E46C8A6DCB6D}" presName="connectorText" presStyleLbl="sibTrans1D1" presStyleIdx="1" presStyleCnt="5"/>
      <dgm:spPr/>
    </dgm:pt>
    <dgm:pt modelId="{37E2F5B3-F6A1-4D83-8C16-EAC6F2232C2B}" type="pres">
      <dgm:prSet presAssocID="{1D1197BD-EB39-4B8E-8CDD-153E8D41955D}" presName="node" presStyleLbl="node1" presStyleIdx="2" presStyleCnt="6">
        <dgm:presLayoutVars>
          <dgm:bulletEnabled val="1"/>
        </dgm:presLayoutVars>
      </dgm:prSet>
      <dgm:spPr/>
    </dgm:pt>
    <dgm:pt modelId="{6A9111F0-D9C8-4B50-9583-09C944540F76}" type="pres">
      <dgm:prSet presAssocID="{82F2FEA9-D2F3-4743-9890-6F03C4B7664E}" presName="sibTrans" presStyleLbl="sibTrans1D1" presStyleIdx="2" presStyleCnt="5"/>
      <dgm:spPr/>
    </dgm:pt>
    <dgm:pt modelId="{79A303CF-946B-45AB-98BC-0B4E5DEBE3B1}" type="pres">
      <dgm:prSet presAssocID="{82F2FEA9-D2F3-4743-9890-6F03C4B7664E}" presName="connectorText" presStyleLbl="sibTrans1D1" presStyleIdx="2" presStyleCnt="5"/>
      <dgm:spPr/>
    </dgm:pt>
    <dgm:pt modelId="{A754499B-2459-4420-8FB0-2739DA56E29C}" type="pres">
      <dgm:prSet presAssocID="{6BBC9ED8-6F29-4A33-9149-F76725AA9680}" presName="node" presStyleLbl="node1" presStyleIdx="3" presStyleCnt="6">
        <dgm:presLayoutVars>
          <dgm:bulletEnabled val="1"/>
        </dgm:presLayoutVars>
      </dgm:prSet>
      <dgm:spPr/>
    </dgm:pt>
    <dgm:pt modelId="{1A0B4FFC-4D89-42BC-8421-77B1AE1649E1}" type="pres">
      <dgm:prSet presAssocID="{AA539FFD-C43F-420C-B8D5-0616B3160DA8}" presName="sibTrans" presStyleLbl="sibTrans1D1" presStyleIdx="3" presStyleCnt="5"/>
      <dgm:spPr/>
    </dgm:pt>
    <dgm:pt modelId="{FD75CD55-D77E-4DEA-A239-C5EF8A75E250}" type="pres">
      <dgm:prSet presAssocID="{AA539FFD-C43F-420C-B8D5-0616B3160DA8}" presName="connectorText" presStyleLbl="sibTrans1D1" presStyleIdx="3" presStyleCnt="5"/>
      <dgm:spPr/>
    </dgm:pt>
    <dgm:pt modelId="{09C095E1-BCC1-4E30-AED6-7BD42A494D25}" type="pres">
      <dgm:prSet presAssocID="{6267C1DA-4587-4FA5-9AD8-4537F7969676}" presName="node" presStyleLbl="node1" presStyleIdx="4" presStyleCnt="6">
        <dgm:presLayoutVars>
          <dgm:bulletEnabled val="1"/>
        </dgm:presLayoutVars>
      </dgm:prSet>
      <dgm:spPr/>
    </dgm:pt>
    <dgm:pt modelId="{49CDD9D7-67BB-4C06-A715-98DC624CBB33}" type="pres">
      <dgm:prSet presAssocID="{DB696479-850B-4A57-9E98-4DE85FE1B3D5}" presName="sibTrans" presStyleLbl="sibTrans1D1" presStyleIdx="4" presStyleCnt="5"/>
      <dgm:spPr/>
    </dgm:pt>
    <dgm:pt modelId="{D4B47177-D343-4508-AF3B-079E8F7DDC0C}" type="pres">
      <dgm:prSet presAssocID="{DB696479-850B-4A57-9E98-4DE85FE1B3D5}" presName="connectorText" presStyleLbl="sibTrans1D1" presStyleIdx="4" presStyleCnt="5"/>
      <dgm:spPr/>
    </dgm:pt>
    <dgm:pt modelId="{C96F739F-C8DB-435C-9582-DBE739A7A32E}" type="pres">
      <dgm:prSet presAssocID="{3D669213-8D22-4DA3-919D-A104F7E8AD0E}" presName="node" presStyleLbl="node1" presStyleIdx="5" presStyleCnt="6">
        <dgm:presLayoutVars>
          <dgm:bulletEnabled val="1"/>
        </dgm:presLayoutVars>
      </dgm:prSet>
      <dgm:spPr/>
    </dgm:pt>
  </dgm:ptLst>
  <dgm:cxnLst>
    <dgm:cxn modelId="{B5FCDA0D-D4BD-477A-A9DF-73CFBF77703B}" type="presOf" srcId="{91AD7D5B-901C-4A62-B22C-E46C8A6DCB6D}" destId="{75B9310B-9EE2-43E5-8844-0C4D2F121828}" srcOrd="1" destOrd="0" presId="urn:microsoft.com/office/officeart/2016/7/layout/RepeatingBendingProcessNew"/>
    <dgm:cxn modelId="{6D4C3A1E-10D3-4288-AF45-371AE7DC950A}" type="presOf" srcId="{F79EA8D1-1481-4998-8558-9D8100E8BCBD}" destId="{B5F1C6A6-DB6F-4DC9-87FD-BAA4301B0F98}" srcOrd="1" destOrd="0" presId="urn:microsoft.com/office/officeart/2016/7/layout/RepeatingBendingProcessNew"/>
    <dgm:cxn modelId="{D22AA12B-1ED6-4DB9-B45B-D09B63EA58BB}" type="presOf" srcId="{AA539FFD-C43F-420C-B8D5-0616B3160DA8}" destId="{1A0B4FFC-4D89-42BC-8421-77B1AE1649E1}" srcOrd="0" destOrd="0" presId="urn:microsoft.com/office/officeart/2016/7/layout/RepeatingBendingProcessNew"/>
    <dgm:cxn modelId="{7B04643C-DC9B-4498-ABA1-AA59DE744623}" type="presOf" srcId="{82F2FEA9-D2F3-4743-9890-6F03C4B7664E}" destId="{6A9111F0-D9C8-4B50-9583-09C944540F76}" srcOrd="0" destOrd="0" presId="urn:microsoft.com/office/officeart/2016/7/layout/RepeatingBendingProcessNew"/>
    <dgm:cxn modelId="{E346FE42-65A6-4C9F-B4FB-B17C039B85A6}" srcId="{449A3400-2932-4085-9F57-C0EB317C24ED}" destId="{6267C1DA-4587-4FA5-9AD8-4537F7969676}" srcOrd="4" destOrd="0" parTransId="{B509C6C8-6D65-4C5A-BC87-9C2A1326C2F0}" sibTransId="{DB696479-850B-4A57-9E98-4DE85FE1B3D5}"/>
    <dgm:cxn modelId="{6619A748-FEB3-4EF3-855A-88DB4B274A81}" type="presOf" srcId="{6BBC9ED8-6F29-4A33-9149-F76725AA9680}" destId="{A754499B-2459-4420-8FB0-2739DA56E29C}" srcOrd="0" destOrd="0" presId="urn:microsoft.com/office/officeart/2016/7/layout/RepeatingBendingProcessNew"/>
    <dgm:cxn modelId="{3C3E154D-96DB-426E-A88A-00EF7B28AAC7}" type="presOf" srcId="{DB696479-850B-4A57-9E98-4DE85FE1B3D5}" destId="{D4B47177-D343-4508-AF3B-079E8F7DDC0C}" srcOrd="1" destOrd="0" presId="urn:microsoft.com/office/officeart/2016/7/layout/RepeatingBendingProcessNew"/>
    <dgm:cxn modelId="{0E678450-6B8F-41FC-9D76-FD02F9D8E433}" type="presOf" srcId="{449A3400-2932-4085-9F57-C0EB317C24ED}" destId="{9336E55C-43C1-4CA3-A706-ED61879A57E4}" srcOrd="0" destOrd="0" presId="urn:microsoft.com/office/officeart/2016/7/layout/RepeatingBendingProcessNew"/>
    <dgm:cxn modelId="{01B13C64-4F9A-4035-8ECE-B15EB544D054}" type="presOf" srcId="{AA539FFD-C43F-420C-B8D5-0616B3160DA8}" destId="{FD75CD55-D77E-4DEA-A239-C5EF8A75E250}" srcOrd="1" destOrd="0" presId="urn:microsoft.com/office/officeart/2016/7/layout/RepeatingBendingProcessNew"/>
    <dgm:cxn modelId="{EC48F665-6923-4562-A43C-27941035D7CB}" type="presOf" srcId="{1D1197BD-EB39-4B8E-8CDD-153E8D41955D}" destId="{37E2F5B3-F6A1-4D83-8C16-EAC6F2232C2B}" srcOrd="0" destOrd="0" presId="urn:microsoft.com/office/officeart/2016/7/layout/RepeatingBendingProcessNew"/>
    <dgm:cxn modelId="{FD793467-8EE4-4632-8AC6-E7F66010265E}" type="presOf" srcId="{6267C1DA-4587-4FA5-9AD8-4537F7969676}" destId="{09C095E1-BCC1-4E30-AED6-7BD42A494D25}" srcOrd="0" destOrd="0" presId="urn:microsoft.com/office/officeart/2016/7/layout/RepeatingBendingProcessNew"/>
    <dgm:cxn modelId="{5B187E6D-5356-4823-83B0-1771A4DEFA46}" srcId="{449A3400-2932-4085-9F57-C0EB317C24ED}" destId="{6BBC9ED8-6F29-4A33-9149-F76725AA9680}" srcOrd="3" destOrd="0" parTransId="{1088F48D-D425-44DE-A741-7F18150CEF1D}" sibTransId="{AA539FFD-C43F-420C-B8D5-0616B3160DA8}"/>
    <dgm:cxn modelId="{A983CF73-43D7-4BD1-99D4-5DD434D955EF}" type="presOf" srcId="{91BD8796-B382-43F1-AF4D-4EB5FA639E18}" destId="{E65D37D9-4D82-41ED-84A8-01B8CF313EEE}" srcOrd="0" destOrd="0" presId="urn:microsoft.com/office/officeart/2016/7/layout/RepeatingBendingProcessNew"/>
    <dgm:cxn modelId="{C4139C7C-43BD-46B5-BC9B-981D8DD26F49}" type="presOf" srcId="{82F2FEA9-D2F3-4743-9890-6F03C4B7664E}" destId="{79A303CF-946B-45AB-98BC-0B4E5DEBE3B1}" srcOrd="1" destOrd="0" presId="urn:microsoft.com/office/officeart/2016/7/layout/RepeatingBendingProcessNew"/>
    <dgm:cxn modelId="{CF63ACAA-6CC8-45A4-B408-CD1E6E29F666}" srcId="{449A3400-2932-4085-9F57-C0EB317C24ED}" destId="{91BD8796-B382-43F1-AF4D-4EB5FA639E18}" srcOrd="0" destOrd="0" parTransId="{0569D11A-E164-42C0-8C24-BBAD50661E2C}" sibTransId="{F79EA8D1-1481-4998-8558-9D8100E8BCBD}"/>
    <dgm:cxn modelId="{95D44CCF-96CB-4661-807A-ABC68180F23A}" type="presOf" srcId="{3D669213-8D22-4DA3-919D-A104F7E8AD0E}" destId="{C96F739F-C8DB-435C-9582-DBE739A7A32E}" srcOrd="0" destOrd="0" presId="urn:microsoft.com/office/officeart/2016/7/layout/RepeatingBendingProcessNew"/>
    <dgm:cxn modelId="{A2D6B9D3-F3AB-4E1E-902C-BA9EBB63D776}" type="presOf" srcId="{DB696479-850B-4A57-9E98-4DE85FE1B3D5}" destId="{49CDD9D7-67BB-4C06-A715-98DC624CBB33}" srcOrd="0" destOrd="0" presId="urn:microsoft.com/office/officeart/2016/7/layout/RepeatingBendingProcessNew"/>
    <dgm:cxn modelId="{7C4E41D9-7954-4161-9815-49BE8F0303E8}" srcId="{449A3400-2932-4085-9F57-C0EB317C24ED}" destId="{1D1197BD-EB39-4B8E-8CDD-153E8D41955D}" srcOrd="2" destOrd="0" parTransId="{AD6393AD-6222-46CD-8232-0F629DEB118D}" sibTransId="{82F2FEA9-D2F3-4743-9890-6F03C4B7664E}"/>
    <dgm:cxn modelId="{8B8033E7-B281-46DD-AA4C-728F5A3ADC48}" type="presOf" srcId="{DDB3BE13-45F4-40FF-BB44-60D6F3CE52CC}" destId="{7C2CC67F-438A-4095-B1AB-C4BD0DA34907}" srcOrd="0" destOrd="0" presId="urn:microsoft.com/office/officeart/2016/7/layout/RepeatingBendingProcessNew"/>
    <dgm:cxn modelId="{EA4E1FEF-C2B9-46B0-8051-ACECFC69025D}" type="presOf" srcId="{91AD7D5B-901C-4A62-B22C-E46C8A6DCB6D}" destId="{784F8F87-AA9C-4386-A595-E5328F954D06}" srcOrd="0" destOrd="0" presId="urn:microsoft.com/office/officeart/2016/7/layout/RepeatingBendingProcessNew"/>
    <dgm:cxn modelId="{4A74BEF7-504E-4ED1-AC86-7831DD5E4FCB}" type="presOf" srcId="{F79EA8D1-1481-4998-8558-9D8100E8BCBD}" destId="{8D9B8707-E525-4DB6-8558-DD1FC24F12DF}" srcOrd="0" destOrd="0" presId="urn:microsoft.com/office/officeart/2016/7/layout/RepeatingBendingProcessNew"/>
    <dgm:cxn modelId="{DBAD5EF8-CA6C-47B0-9211-D35B8F3985A3}" srcId="{449A3400-2932-4085-9F57-C0EB317C24ED}" destId="{3D669213-8D22-4DA3-919D-A104F7E8AD0E}" srcOrd="5" destOrd="0" parTransId="{17B6E679-4AD2-4A2E-8E0A-DA03FF5B3658}" sibTransId="{AA80FC81-5FE1-4096-9263-107558DB3DB2}"/>
    <dgm:cxn modelId="{844EE4FB-54C6-488F-9CD6-97906395D8B2}" srcId="{449A3400-2932-4085-9F57-C0EB317C24ED}" destId="{DDB3BE13-45F4-40FF-BB44-60D6F3CE52CC}" srcOrd="1" destOrd="0" parTransId="{DB9F1EF2-909B-4DB1-B8A9-45163948E7B3}" sibTransId="{91AD7D5B-901C-4A62-B22C-E46C8A6DCB6D}"/>
    <dgm:cxn modelId="{5621511A-76C7-4A6C-B038-58B96AAD4A26}" type="presParOf" srcId="{9336E55C-43C1-4CA3-A706-ED61879A57E4}" destId="{E65D37D9-4D82-41ED-84A8-01B8CF313EEE}" srcOrd="0" destOrd="0" presId="urn:microsoft.com/office/officeart/2016/7/layout/RepeatingBendingProcessNew"/>
    <dgm:cxn modelId="{9A3D05CA-99A9-4126-9799-5BA7F23C5ED6}" type="presParOf" srcId="{9336E55C-43C1-4CA3-A706-ED61879A57E4}" destId="{8D9B8707-E525-4DB6-8558-DD1FC24F12DF}" srcOrd="1" destOrd="0" presId="urn:microsoft.com/office/officeart/2016/7/layout/RepeatingBendingProcessNew"/>
    <dgm:cxn modelId="{527E1322-973E-4CBA-BE1D-5A3A96C418AB}" type="presParOf" srcId="{8D9B8707-E525-4DB6-8558-DD1FC24F12DF}" destId="{B5F1C6A6-DB6F-4DC9-87FD-BAA4301B0F98}" srcOrd="0" destOrd="0" presId="urn:microsoft.com/office/officeart/2016/7/layout/RepeatingBendingProcessNew"/>
    <dgm:cxn modelId="{BAE823DB-5CB5-422D-9ABF-E8A1F36E2201}" type="presParOf" srcId="{9336E55C-43C1-4CA3-A706-ED61879A57E4}" destId="{7C2CC67F-438A-4095-B1AB-C4BD0DA34907}" srcOrd="2" destOrd="0" presId="urn:microsoft.com/office/officeart/2016/7/layout/RepeatingBendingProcessNew"/>
    <dgm:cxn modelId="{5ED4335D-9DDE-4ED1-9B50-DA76637E86E2}" type="presParOf" srcId="{9336E55C-43C1-4CA3-A706-ED61879A57E4}" destId="{784F8F87-AA9C-4386-A595-E5328F954D06}" srcOrd="3" destOrd="0" presId="urn:microsoft.com/office/officeart/2016/7/layout/RepeatingBendingProcessNew"/>
    <dgm:cxn modelId="{8E6BEA37-A9D0-4B84-9314-692D00491056}" type="presParOf" srcId="{784F8F87-AA9C-4386-A595-E5328F954D06}" destId="{75B9310B-9EE2-43E5-8844-0C4D2F121828}" srcOrd="0" destOrd="0" presId="urn:microsoft.com/office/officeart/2016/7/layout/RepeatingBendingProcessNew"/>
    <dgm:cxn modelId="{42B06A52-4452-4A4C-A770-56ED110DE048}" type="presParOf" srcId="{9336E55C-43C1-4CA3-A706-ED61879A57E4}" destId="{37E2F5B3-F6A1-4D83-8C16-EAC6F2232C2B}" srcOrd="4" destOrd="0" presId="urn:microsoft.com/office/officeart/2016/7/layout/RepeatingBendingProcessNew"/>
    <dgm:cxn modelId="{6604EFBF-DB37-4B23-8D36-145A6B965694}" type="presParOf" srcId="{9336E55C-43C1-4CA3-A706-ED61879A57E4}" destId="{6A9111F0-D9C8-4B50-9583-09C944540F76}" srcOrd="5" destOrd="0" presId="urn:microsoft.com/office/officeart/2016/7/layout/RepeatingBendingProcessNew"/>
    <dgm:cxn modelId="{19E1481D-6DBF-47DD-A3D4-4548CD3414D5}" type="presParOf" srcId="{6A9111F0-D9C8-4B50-9583-09C944540F76}" destId="{79A303CF-946B-45AB-98BC-0B4E5DEBE3B1}" srcOrd="0" destOrd="0" presId="urn:microsoft.com/office/officeart/2016/7/layout/RepeatingBendingProcessNew"/>
    <dgm:cxn modelId="{A6D61296-B556-47F0-ADDC-4E2049BDDF47}" type="presParOf" srcId="{9336E55C-43C1-4CA3-A706-ED61879A57E4}" destId="{A754499B-2459-4420-8FB0-2739DA56E29C}" srcOrd="6" destOrd="0" presId="urn:microsoft.com/office/officeart/2016/7/layout/RepeatingBendingProcessNew"/>
    <dgm:cxn modelId="{335F1F0E-5197-4575-BC6C-559A43F438DF}" type="presParOf" srcId="{9336E55C-43C1-4CA3-A706-ED61879A57E4}" destId="{1A0B4FFC-4D89-42BC-8421-77B1AE1649E1}" srcOrd="7" destOrd="0" presId="urn:microsoft.com/office/officeart/2016/7/layout/RepeatingBendingProcessNew"/>
    <dgm:cxn modelId="{608982E0-4F08-4AA9-9E35-98219A5A9667}" type="presParOf" srcId="{1A0B4FFC-4D89-42BC-8421-77B1AE1649E1}" destId="{FD75CD55-D77E-4DEA-A239-C5EF8A75E250}" srcOrd="0" destOrd="0" presId="urn:microsoft.com/office/officeart/2016/7/layout/RepeatingBendingProcessNew"/>
    <dgm:cxn modelId="{FAFD54DE-BACD-4374-AC72-DC5D9E739E76}" type="presParOf" srcId="{9336E55C-43C1-4CA3-A706-ED61879A57E4}" destId="{09C095E1-BCC1-4E30-AED6-7BD42A494D25}" srcOrd="8" destOrd="0" presId="urn:microsoft.com/office/officeart/2016/7/layout/RepeatingBendingProcessNew"/>
    <dgm:cxn modelId="{0426F7FD-58AD-4578-8E8B-8A851828BCEE}" type="presParOf" srcId="{9336E55C-43C1-4CA3-A706-ED61879A57E4}" destId="{49CDD9D7-67BB-4C06-A715-98DC624CBB33}" srcOrd="9" destOrd="0" presId="urn:microsoft.com/office/officeart/2016/7/layout/RepeatingBendingProcessNew"/>
    <dgm:cxn modelId="{690548CA-911A-421B-AE66-8E4AC563AF94}" type="presParOf" srcId="{49CDD9D7-67BB-4C06-A715-98DC624CBB33}" destId="{D4B47177-D343-4508-AF3B-079E8F7DDC0C}" srcOrd="0" destOrd="0" presId="urn:microsoft.com/office/officeart/2016/7/layout/RepeatingBendingProcessNew"/>
    <dgm:cxn modelId="{9CA91FAE-04D8-4D53-8455-8CDA0D752D39}" type="presParOf" srcId="{9336E55C-43C1-4CA3-A706-ED61879A57E4}" destId="{C96F739F-C8DB-435C-9582-DBE739A7A32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E0CF8C-D308-4ACA-B557-57F3E57AEA63}" type="doc">
      <dgm:prSet loTypeId="urn:microsoft.com/office/officeart/2005/8/layout/orgChart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67B8BF8B-CE61-4DEB-9165-3453F4F5B486}">
      <dgm:prSet/>
      <dgm:spPr/>
      <dgm:t>
        <a:bodyPr/>
        <a:lstStyle/>
        <a:p>
          <a:r>
            <a:rPr lang="en-IN"/>
            <a:t>Preciseness while manufacturing</a:t>
          </a:r>
        </a:p>
      </dgm:t>
    </dgm:pt>
    <dgm:pt modelId="{BF02E688-1206-47F9-B06C-40C81ACB0C2D}" type="parTrans" cxnId="{2C925929-0A3F-4B14-9908-759FCE71648F}">
      <dgm:prSet/>
      <dgm:spPr/>
      <dgm:t>
        <a:bodyPr/>
        <a:lstStyle/>
        <a:p>
          <a:endParaRPr lang="en-IN"/>
        </a:p>
      </dgm:t>
    </dgm:pt>
    <dgm:pt modelId="{E2BC3F60-2977-46D6-820E-434505A51F18}" type="sibTrans" cxnId="{2C925929-0A3F-4B14-9908-759FCE71648F}">
      <dgm:prSet/>
      <dgm:spPr/>
      <dgm:t>
        <a:bodyPr/>
        <a:lstStyle/>
        <a:p>
          <a:endParaRPr lang="en-IN"/>
        </a:p>
      </dgm:t>
    </dgm:pt>
    <dgm:pt modelId="{8FCB65B6-BF5E-4D20-A2BD-E01321EA65A8}">
      <dgm:prSet/>
      <dgm:spPr/>
      <dgm:t>
        <a:bodyPr/>
        <a:lstStyle/>
        <a:p>
          <a:r>
            <a:rPr lang="en-IN"/>
            <a:t>Acceptance of the product due to less foam, froathing</a:t>
          </a:r>
        </a:p>
      </dgm:t>
    </dgm:pt>
    <dgm:pt modelId="{8605FBE1-80BA-407E-9E63-49B7F2F8E076}" type="parTrans" cxnId="{6B9BC4B1-5131-4D44-9B1C-2718D473DE14}">
      <dgm:prSet/>
      <dgm:spPr/>
      <dgm:t>
        <a:bodyPr/>
        <a:lstStyle/>
        <a:p>
          <a:endParaRPr lang="en-IN"/>
        </a:p>
      </dgm:t>
    </dgm:pt>
    <dgm:pt modelId="{2CC05224-0CA9-4559-BEA3-948880862340}" type="sibTrans" cxnId="{6B9BC4B1-5131-4D44-9B1C-2718D473DE14}">
      <dgm:prSet/>
      <dgm:spPr/>
      <dgm:t>
        <a:bodyPr/>
        <a:lstStyle/>
        <a:p>
          <a:endParaRPr lang="en-IN"/>
        </a:p>
      </dgm:t>
    </dgm:pt>
    <dgm:pt modelId="{B8A8FC6D-E8FF-4C90-965C-49D147DDF58C}">
      <dgm:prSet/>
      <dgm:spPr/>
      <dgm:t>
        <a:bodyPr/>
        <a:lstStyle/>
        <a:p>
          <a:r>
            <a:rPr lang="en-IN"/>
            <a:t>Awareness of the product </a:t>
          </a:r>
        </a:p>
      </dgm:t>
    </dgm:pt>
    <dgm:pt modelId="{4EF72911-C1C7-4EA8-8A01-0C3E95C86F6A}" type="parTrans" cxnId="{CF4093D4-EED9-4867-A88D-A28BA6793E02}">
      <dgm:prSet/>
      <dgm:spPr/>
      <dgm:t>
        <a:bodyPr/>
        <a:lstStyle/>
        <a:p>
          <a:endParaRPr lang="en-IN"/>
        </a:p>
      </dgm:t>
    </dgm:pt>
    <dgm:pt modelId="{1317F80C-7425-4C21-9B65-39F6FE71ECA8}" type="sibTrans" cxnId="{CF4093D4-EED9-4867-A88D-A28BA6793E02}">
      <dgm:prSet/>
      <dgm:spPr/>
      <dgm:t>
        <a:bodyPr/>
        <a:lstStyle/>
        <a:p>
          <a:endParaRPr lang="en-IN"/>
        </a:p>
      </dgm:t>
    </dgm:pt>
    <dgm:pt modelId="{9172FB04-1430-4F37-907C-01DEB59EF798}" type="pres">
      <dgm:prSet presAssocID="{C2E0CF8C-D308-4ACA-B557-57F3E57AEA6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64571D2-F2F0-41E0-A6FC-AC29E95C86F6}" type="pres">
      <dgm:prSet presAssocID="{67B8BF8B-CE61-4DEB-9165-3453F4F5B486}" presName="hierRoot1" presStyleCnt="0">
        <dgm:presLayoutVars>
          <dgm:hierBranch val="init"/>
        </dgm:presLayoutVars>
      </dgm:prSet>
      <dgm:spPr/>
    </dgm:pt>
    <dgm:pt modelId="{5A355D62-1FC9-4439-AA95-44DC1F35B57B}" type="pres">
      <dgm:prSet presAssocID="{67B8BF8B-CE61-4DEB-9165-3453F4F5B486}" presName="rootComposite1" presStyleCnt="0"/>
      <dgm:spPr/>
    </dgm:pt>
    <dgm:pt modelId="{C51F57D6-41E0-4A46-B9F8-43470F0B7A79}" type="pres">
      <dgm:prSet presAssocID="{67B8BF8B-CE61-4DEB-9165-3453F4F5B486}" presName="rootText1" presStyleLbl="node0" presStyleIdx="0" presStyleCnt="3">
        <dgm:presLayoutVars>
          <dgm:chPref val="3"/>
        </dgm:presLayoutVars>
      </dgm:prSet>
      <dgm:spPr/>
    </dgm:pt>
    <dgm:pt modelId="{8B9F9280-B062-4968-A3E5-E7A1CD1A1AC0}" type="pres">
      <dgm:prSet presAssocID="{67B8BF8B-CE61-4DEB-9165-3453F4F5B486}" presName="rootConnector1" presStyleLbl="node1" presStyleIdx="0" presStyleCnt="0"/>
      <dgm:spPr/>
    </dgm:pt>
    <dgm:pt modelId="{106E2732-53DD-4B07-861D-A97CAE724C55}" type="pres">
      <dgm:prSet presAssocID="{67B8BF8B-CE61-4DEB-9165-3453F4F5B486}" presName="hierChild2" presStyleCnt="0"/>
      <dgm:spPr/>
    </dgm:pt>
    <dgm:pt modelId="{DCC8380E-67E2-4001-B427-8A4A02C4A197}" type="pres">
      <dgm:prSet presAssocID="{67B8BF8B-CE61-4DEB-9165-3453F4F5B486}" presName="hierChild3" presStyleCnt="0"/>
      <dgm:spPr/>
    </dgm:pt>
    <dgm:pt modelId="{DE60A696-44F8-4E6A-A6D3-45ECFB3ED798}" type="pres">
      <dgm:prSet presAssocID="{8FCB65B6-BF5E-4D20-A2BD-E01321EA65A8}" presName="hierRoot1" presStyleCnt="0">
        <dgm:presLayoutVars>
          <dgm:hierBranch val="init"/>
        </dgm:presLayoutVars>
      </dgm:prSet>
      <dgm:spPr/>
    </dgm:pt>
    <dgm:pt modelId="{4A6F7B28-4FF0-40BF-909B-56CF262E97E9}" type="pres">
      <dgm:prSet presAssocID="{8FCB65B6-BF5E-4D20-A2BD-E01321EA65A8}" presName="rootComposite1" presStyleCnt="0"/>
      <dgm:spPr/>
    </dgm:pt>
    <dgm:pt modelId="{D0D4D945-F4C2-4C48-A346-50EA35E95E23}" type="pres">
      <dgm:prSet presAssocID="{8FCB65B6-BF5E-4D20-A2BD-E01321EA65A8}" presName="rootText1" presStyleLbl="node0" presStyleIdx="1" presStyleCnt="3">
        <dgm:presLayoutVars>
          <dgm:chPref val="3"/>
        </dgm:presLayoutVars>
      </dgm:prSet>
      <dgm:spPr/>
    </dgm:pt>
    <dgm:pt modelId="{E878309B-4C66-4071-95AA-4BE515FD49FC}" type="pres">
      <dgm:prSet presAssocID="{8FCB65B6-BF5E-4D20-A2BD-E01321EA65A8}" presName="rootConnector1" presStyleLbl="node1" presStyleIdx="0" presStyleCnt="0"/>
      <dgm:spPr/>
    </dgm:pt>
    <dgm:pt modelId="{EE154F7F-972C-4C24-90BC-8172CABCACC1}" type="pres">
      <dgm:prSet presAssocID="{8FCB65B6-BF5E-4D20-A2BD-E01321EA65A8}" presName="hierChild2" presStyleCnt="0"/>
      <dgm:spPr/>
    </dgm:pt>
    <dgm:pt modelId="{A2D47D7E-5D55-4323-9CE5-87D108308B74}" type="pres">
      <dgm:prSet presAssocID="{8FCB65B6-BF5E-4D20-A2BD-E01321EA65A8}" presName="hierChild3" presStyleCnt="0"/>
      <dgm:spPr/>
    </dgm:pt>
    <dgm:pt modelId="{8611F63D-294E-4FFD-B427-6DDDA6A3596E}" type="pres">
      <dgm:prSet presAssocID="{B8A8FC6D-E8FF-4C90-965C-49D147DDF58C}" presName="hierRoot1" presStyleCnt="0">
        <dgm:presLayoutVars>
          <dgm:hierBranch val="init"/>
        </dgm:presLayoutVars>
      </dgm:prSet>
      <dgm:spPr/>
    </dgm:pt>
    <dgm:pt modelId="{BB604E2C-7F1B-4896-B381-5724179CC13B}" type="pres">
      <dgm:prSet presAssocID="{B8A8FC6D-E8FF-4C90-965C-49D147DDF58C}" presName="rootComposite1" presStyleCnt="0"/>
      <dgm:spPr/>
    </dgm:pt>
    <dgm:pt modelId="{D3A622AC-66A9-45F1-BA92-B76CE31B85C2}" type="pres">
      <dgm:prSet presAssocID="{B8A8FC6D-E8FF-4C90-965C-49D147DDF58C}" presName="rootText1" presStyleLbl="node0" presStyleIdx="2" presStyleCnt="3">
        <dgm:presLayoutVars>
          <dgm:chPref val="3"/>
        </dgm:presLayoutVars>
      </dgm:prSet>
      <dgm:spPr/>
    </dgm:pt>
    <dgm:pt modelId="{0DE1C4D5-6CC5-46DE-86FF-65992B159C36}" type="pres">
      <dgm:prSet presAssocID="{B8A8FC6D-E8FF-4C90-965C-49D147DDF58C}" presName="rootConnector1" presStyleLbl="node1" presStyleIdx="0" presStyleCnt="0"/>
      <dgm:spPr/>
    </dgm:pt>
    <dgm:pt modelId="{2FECEA7C-C9B0-4D46-A1CC-1FBD4567769D}" type="pres">
      <dgm:prSet presAssocID="{B8A8FC6D-E8FF-4C90-965C-49D147DDF58C}" presName="hierChild2" presStyleCnt="0"/>
      <dgm:spPr/>
    </dgm:pt>
    <dgm:pt modelId="{B4F14034-14BD-49CE-95F2-4FE9F98B0DC5}" type="pres">
      <dgm:prSet presAssocID="{B8A8FC6D-E8FF-4C90-965C-49D147DDF58C}" presName="hierChild3" presStyleCnt="0"/>
      <dgm:spPr/>
    </dgm:pt>
  </dgm:ptLst>
  <dgm:cxnLst>
    <dgm:cxn modelId="{BADA3E0D-F269-4927-A033-E62AB1740BFA}" type="presOf" srcId="{67B8BF8B-CE61-4DEB-9165-3453F4F5B486}" destId="{8B9F9280-B062-4968-A3E5-E7A1CD1A1AC0}" srcOrd="1" destOrd="0" presId="urn:microsoft.com/office/officeart/2005/8/layout/orgChart1"/>
    <dgm:cxn modelId="{DF968611-EA8C-4B0D-962D-49215B25A5DF}" type="presOf" srcId="{8FCB65B6-BF5E-4D20-A2BD-E01321EA65A8}" destId="{E878309B-4C66-4071-95AA-4BE515FD49FC}" srcOrd="1" destOrd="0" presId="urn:microsoft.com/office/officeart/2005/8/layout/orgChart1"/>
    <dgm:cxn modelId="{2C925929-0A3F-4B14-9908-759FCE71648F}" srcId="{C2E0CF8C-D308-4ACA-B557-57F3E57AEA63}" destId="{67B8BF8B-CE61-4DEB-9165-3453F4F5B486}" srcOrd="0" destOrd="0" parTransId="{BF02E688-1206-47F9-B06C-40C81ACB0C2D}" sibTransId="{E2BC3F60-2977-46D6-820E-434505A51F18}"/>
    <dgm:cxn modelId="{53F2CC2A-F733-483A-97C3-4C1ACD91825B}" type="presOf" srcId="{B8A8FC6D-E8FF-4C90-965C-49D147DDF58C}" destId="{0DE1C4D5-6CC5-46DE-86FF-65992B159C36}" srcOrd="1" destOrd="0" presId="urn:microsoft.com/office/officeart/2005/8/layout/orgChart1"/>
    <dgm:cxn modelId="{A8328834-748D-4C07-BE74-EAFC6423CAED}" type="presOf" srcId="{67B8BF8B-CE61-4DEB-9165-3453F4F5B486}" destId="{C51F57D6-41E0-4A46-B9F8-43470F0B7A79}" srcOrd="0" destOrd="0" presId="urn:microsoft.com/office/officeart/2005/8/layout/orgChart1"/>
    <dgm:cxn modelId="{677A8C3E-4D70-4C01-80E2-C536ECD4B9B8}" type="presOf" srcId="{8FCB65B6-BF5E-4D20-A2BD-E01321EA65A8}" destId="{D0D4D945-F4C2-4C48-A346-50EA35E95E23}" srcOrd="0" destOrd="0" presId="urn:microsoft.com/office/officeart/2005/8/layout/orgChart1"/>
    <dgm:cxn modelId="{40AD7E53-DC90-495A-BF47-6F91DC8BD408}" type="presOf" srcId="{B8A8FC6D-E8FF-4C90-965C-49D147DDF58C}" destId="{D3A622AC-66A9-45F1-BA92-B76CE31B85C2}" srcOrd="0" destOrd="0" presId="urn:microsoft.com/office/officeart/2005/8/layout/orgChart1"/>
    <dgm:cxn modelId="{53DCAA77-F202-42BA-8797-38A53524380E}" type="presOf" srcId="{C2E0CF8C-D308-4ACA-B557-57F3E57AEA63}" destId="{9172FB04-1430-4F37-907C-01DEB59EF798}" srcOrd="0" destOrd="0" presId="urn:microsoft.com/office/officeart/2005/8/layout/orgChart1"/>
    <dgm:cxn modelId="{6B9BC4B1-5131-4D44-9B1C-2718D473DE14}" srcId="{C2E0CF8C-D308-4ACA-B557-57F3E57AEA63}" destId="{8FCB65B6-BF5E-4D20-A2BD-E01321EA65A8}" srcOrd="1" destOrd="0" parTransId="{8605FBE1-80BA-407E-9E63-49B7F2F8E076}" sibTransId="{2CC05224-0CA9-4559-BEA3-948880862340}"/>
    <dgm:cxn modelId="{CF4093D4-EED9-4867-A88D-A28BA6793E02}" srcId="{C2E0CF8C-D308-4ACA-B557-57F3E57AEA63}" destId="{B8A8FC6D-E8FF-4C90-965C-49D147DDF58C}" srcOrd="2" destOrd="0" parTransId="{4EF72911-C1C7-4EA8-8A01-0C3E95C86F6A}" sibTransId="{1317F80C-7425-4C21-9B65-39F6FE71ECA8}"/>
    <dgm:cxn modelId="{2CB3F054-FB68-442A-8D8C-458CE64B4C4F}" type="presParOf" srcId="{9172FB04-1430-4F37-907C-01DEB59EF798}" destId="{B64571D2-F2F0-41E0-A6FC-AC29E95C86F6}" srcOrd="0" destOrd="0" presId="urn:microsoft.com/office/officeart/2005/8/layout/orgChart1"/>
    <dgm:cxn modelId="{73E9D170-1973-4DD7-A6BB-631F2CCEF07C}" type="presParOf" srcId="{B64571D2-F2F0-41E0-A6FC-AC29E95C86F6}" destId="{5A355D62-1FC9-4439-AA95-44DC1F35B57B}" srcOrd="0" destOrd="0" presId="urn:microsoft.com/office/officeart/2005/8/layout/orgChart1"/>
    <dgm:cxn modelId="{D9B23A92-C192-484B-9A74-71AD57F363D9}" type="presParOf" srcId="{5A355D62-1FC9-4439-AA95-44DC1F35B57B}" destId="{C51F57D6-41E0-4A46-B9F8-43470F0B7A79}" srcOrd="0" destOrd="0" presId="urn:microsoft.com/office/officeart/2005/8/layout/orgChart1"/>
    <dgm:cxn modelId="{A327ACF3-A6F0-439B-96E9-210E3C9434D2}" type="presParOf" srcId="{5A355D62-1FC9-4439-AA95-44DC1F35B57B}" destId="{8B9F9280-B062-4968-A3E5-E7A1CD1A1AC0}" srcOrd="1" destOrd="0" presId="urn:microsoft.com/office/officeart/2005/8/layout/orgChart1"/>
    <dgm:cxn modelId="{40C4F08D-20E6-474E-8394-0F5DF9FB3A46}" type="presParOf" srcId="{B64571D2-F2F0-41E0-A6FC-AC29E95C86F6}" destId="{106E2732-53DD-4B07-861D-A97CAE724C55}" srcOrd="1" destOrd="0" presId="urn:microsoft.com/office/officeart/2005/8/layout/orgChart1"/>
    <dgm:cxn modelId="{C18EE4DC-E33D-4278-B6AC-02DB1BC01944}" type="presParOf" srcId="{B64571D2-F2F0-41E0-A6FC-AC29E95C86F6}" destId="{DCC8380E-67E2-4001-B427-8A4A02C4A197}" srcOrd="2" destOrd="0" presId="urn:microsoft.com/office/officeart/2005/8/layout/orgChart1"/>
    <dgm:cxn modelId="{293A8065-89A1-4118-9368-2F5922AB40CB}" type="presParOf" srcId="{9172FB04-1430-4F37-907C-01DEB59EF798}" destId="{DE60A696-44F8-4E6A-A6D3-45ECFB3ED798}" srcOrd="1" destOrd="0" presId="urn:microsoft.com/office/officeart/2005/8/layout/orgChart1"/>
    <dgm:cxn modelId="{B9F90D9F-160B-4870-9571-112F52C6E73B}" type="presParOf" srcId="{DE60A696-44F8-4E6A-A6D3-45ECFB3ED798}" destId="{4A6F7B28-4FF0-40BF-909B-56CF262E97E9}" srcOrd="0" destOrd="0" presId="urn:microsoft.com/office/officeart/2005/8/layout/orgChart1"/>
    <dgm:cxn modelId="{A43418AD-A87C-493D-8863-06743C3D53AF}" type="presParOf" srcId="{4A6F7B28-4FF0-40BF-909B-56CF262E97E9}" destId="{D0D4D945-F4C2-4C48-A346-50EA35E95E23}" srcOrd="0" destOrd="0" presId="urn:microsoft.com/office/officeart/2005/8/layout/orgChart1"/>
    <dgm:cxn modelId="{C1A7B6AC-A39F-443C-A9CA-5BEC1B790E93}" type="presParOf" srcId="{4A6F7B28-4FF0-40BF-909B-56CF262E97E9}" destId="{E878309B-4C66-4071-95AA-4BE515FD49FC}" srcOrd="1" destOrd="0" presId="urn:microsoft.com/office/officeart/2005/8/layout/orgChart1"/>
    <dgm:cxn modelId="{354CCB1C-1FCD-49DF-A4F3-6ACFBD5147C8}" type="presParOf" srcId="{DE60A696-44F8-4E6A-A6D3-45ECFB3ED798}" destId="{EE154F7F-972C-4C24-90BC-8172CABCACC1}" srcOrd="1" destOrd="0" presId="urn:microsoft.com/office/officeart/2005/8/layout/orgChart1"/>
    <dgm:cxn modelId="{72C8826C-DB01-43A2-95FD-BE0D0C5B2638}" type="presParOf" srcId="{DE60A696-44F8-4E6A-A6D3-45ECFB3ED798}" destId="{A2D47D7E-5D55-4323-9CE5-87D108308B74}" srcOrd="2" destOrd="0" presId="urn:microsoft.com/office/officeart/2005/8/layout/orgChart1"/>
    <dgm:cxn modelId="{2812BBC1-DFBD-45D5-98AF-E5846D3233E3}" type="presParOf" srcId="{9172FB04-1430-4F37-907C-01DEB59EF798}" destId="{8611F63D-294E-4FFD-B427-6DDDA6A3596E}" srcOrd="2" destOrd="0" presId="urn:microsoft.com/office/officeart/2005/8/layout/orgChart1"/>
    <dgm:cxn modelId="{721AA02D-831E-41BF-9553-FFE691AAE5F5}" type="presParOf" srcId="{8611F63D-294E-4FFD-B427-6DDDA6A3596E}" destId="{BB604E2C-7F1B-4896-B381-5724179CC13B}" srcOrd="0" destOrd="0" presId="urn:microsoft.com/office/officeart/2005/8/layout/orgChart1"/>
    <dgm:cxn modelId="{1E10F1F3-2635-4DD3-904D-4E8FEF530A8A}" type="presParOf" srcId="{BB604E2C-7F1B-4896-B381-5724179CC13B}" destId="{D3A622AC-66A9-45F1-BA92-B76CE31B85C2}" srcOrd="0" destOrd="0" presId="urn:microsoft.com/office/officeart/2005/8/layout/orgChart1"/>
    <dgm:cxn modelId="{FF78B72B-A33B-4A49-B605-D1703E047D5A}" type="presParOf" srcId="{BB604E2C-7F1B-4896-B381-5724179CC13B}" destId="{0DE1C4D5-6CC5-46DE-86FF-65992B159C36}" srcOrd="1" destOrd="0" presId="urn:microsoft.com/office/officeart/2005/8/layout/orgChart1"/>
    <dgm:cxn modelId="{E5D6F7B7-BE99-4724-B7D0-9E244B1A57F8}" type="presParOf" srcId="{8611F63D-294E-4FFD-B427-6DDDA6A3596E}" destId="{2FECEA7C-C9B0-4D46-A1CC-1FBD4567769D}" srcOrd="1" destOrd="0" presId="urn:microsoft.com/office/officeart/2005/8/layout/orgChart1"/>
    <dgm:cxn modelId="{5CCE024A-8E01-48CE-882C-14ECB43D8910}" type="presParOf" srcId="{8611F63D-294E-4FFD-B427-6DDDA6A3596E}" destId="{B4F14034-14BD-49CE-95F2-4FE9F98B0D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419FCF-B2C2-4B28-B64E-D88BCE134F19}" type="doc">
      <dgm:prSet loTypeId="urn:microsoft.com/office/officeart/2005/8/layout/defaul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32ABBCD1-003F-4239-A706-E0E13D14780E}">
      <dgm:prSet custT="1"/>
      <dgm:spPr/>
      <dgm:t>
        <a:bodyPr/>
        <a:lstStyle/>
        <a:p>
          <a:r>
            <a:rPr lang="en-IN" sz="2400"/>
            <a:t>Product Shelf life</a:t>
          </a:r>
        </a:p>
      </dgm:t>
    </dgm:pt>
    <dgm:pt modelId="{DC79F444-E297-41C3-BB0F-9A0431F4AD34}" type="parTrans" cxnId="{3594B7F2-20C0-483E-819F-8D68B202B23F}">
      <dgm:prSet/>
      <dgm:spPr/>
      <dgm:t>
        <a:bodyPr/>
        <a:lstStyle/>
        <a:p>
          <a:endParaRPr lang="en-IN"/>
        </a:p>
      </dgm:t>
    </dgm:pt>
    <dgm:pt modelId="{A25DA935-891C-44DA-B69C-AF8A1C897FBC}" type="sibTrans" cxnId="{3594B7F2-20C0-483E-819F-8D68B202B23F}">
      <dgm:prSet/>
      <dgm:spPr/>
      <dgm:t>
        <a:bodyPr/>
        <a:lstStyle/>
        <a:p>
          <a:endParaRPr lang="en-IN"/>
        </a:p>
      </dgm:t>
    </dgm:pt>
    <dgm:pt modelId="{68AE65DD-8C0E-4C76-A118-899D32FE8676}">
      <dgm:prSet custT="1"/>
      <dgm:spPr/>
      <dgm:t>
        <a:bodyPr/>
        <a:lstStyle/>
        <a:p>
          <a:r>
            <a:rPr lang="en-IN" sz="2400"/>
            <a:t>User Acceptance</a:t>
          </a:r>
        </a:p>
      </dgm:t>
    </dgm:pt>
    <dgm:pt modelId="{6C088DF4-C173-4275-A03E-7289163C242B}" type="parTrans" cxnId="{338C03A3-C72C-4F8F-8DE2-4FD5AC5CDFB1}">
      <dgm:prSet/>
      <dgm:spPr/>
      <dgm:t>
        <a:bodyPr/>
        <a:lstStyle/>
        <a:p>
          <a:endParaRPr lang="en-IN"/>
        </a:p>
      </dgm:t>
    </dgm:pt>
    <dgm:pt modelId="{A09510A3-5AA5-4463-B80C-B4140D79AC4B}" type="sibTrans" cxnId="{338C03A3-C72C-4F8F-8DE2-4FD5AC5CDFB1}">
      <dgm:prSet/>
      <dgm:spPr/>
      <dgm:t>
        <a:bodyPr/>
        <a:lstStyle/>
        <a:p>
          <a:endParaRPr lang="en-IN"/>
        </a:p>
      </dgm:t>
    </dgm:pt>
    <dgm:pt modelId="{90DBD4E4-4613-4F2F-B710-A7D4D82D0717}">
      <dgm:prSet custT="1"/>
      <dgm:spPr/>
      <dgm:t>
        <a:bodyPr/>
        <a:lstStyle/>
        <a:p>
          <a:r>
            <a:rPr lang="en-IN" sz="2400"/>
            <a:t>Sensitivity in </a:t>
          </a:r>
        </a:p>
        <a:p>
          <a:r>
            <a:rPr lang="en-IN" sz="2400"/>
            <a:t>Manufacturing</a:t>
          </a:r>
        </a:p>
      </dgm:t>
    </dgm:pt>
    <dgm:pt modelId="{13923E79-6C50-46D8-BAC9-3D17676D7CF7}" type="parTrans" cxnId="{88239B42-7D55-4FB8-B8D6-63D03502C975}">
      <dgm:prSet/>
      <dgm:spPr/>
      <dgm:t>
        <a:bodyPr/>
        <a:lstStyle/>
        <a:p>
          <a:endParaRPr lang="en-IN"/>
        </a:p>
      </dgm:t>
    </dgm:pt>
    <dgm:pt modelId="{4273A849-9D90-4B49-9921-F4C78954F90C}" type="sibTrans" cxnId="{88239B42-7D55-4FB8-B8D6-63D03502C975}">
      <dgm:prSet/>
      <dgm:spPr/>
      <dgm:t>
        <a:bodyPr/>
        <a:lstStyle/>
        <a:p>
          <a:endParaRPr lang="en-IN"/>
        </a:p>
      </dgm:t>
    </dgm:pt>
    <dgm:pt modelId="{30110936-F465-4627-92C5-9274178BA92F}" type="pres">
      <dgm:prSet presAssocID="{F4419FCF-B2C2-4B28-B64E-D88BCE134F19}" presName="diagram" presStyleCnt="0">
        <dgm:presLayoutVars>
          <dgm:dir/>
          <dgm:resizeHandles val="exact"/>
        </dgm:presLayoutVars>
      </dgm:prSet>
      <dgm:spPr/>
    </dgm:pt>
    <dgm:pt modelId="{78530E46-8F41-40FE-9E5F-436A4E6558CB}" type="pres">
      <dgm:prSet presAssocID="{32ABBCD1-003F-4239-A706-E0E13D14780E}" presName="node" presStyleLbl="node1" presStyleIdx="0" presStyleCnt="3">
        <dgm:presLayoutVars>
          <dgm:bulletEnabled val="1"/>
        </dgm:presLayoutVars>
      </dgm:prSet>
      <dgm:spPr/>
    </dgm:pt>
    <dgm:pt modelId="{653C28A1-1E2F-4A92-B4E0-217792A4E3DC}" type="pres">
      <dgm:prSet presAssocID="{A25DA935-891C-44DA-B69C-AF8A1C897FBC}" presName="sibTrans" presStyleCnt="0"/>
      <dgm:spPr/>
    </dgm:pt>
    <dgm:pt modelId="{57E982F0-BB7A-48E2-B1B2-88C17E69F1CD}" type="pres">
      <dgm:prSet presAssocID="{68AE65DD-8C0E-4C76-A118-899D32FE8676}" presName="node" presStyleLbl="node1" presStyleIdx="1" presStyleCnt="3">
        <dgm:presLayoutVars>
          <dgm:bulletEnabled val="1"/>
        </dgm:presLayoutVars>
      </dgm:prSet>
      <dgm:spPr/>
    </dgm:pt>
    <dgm:pt modelId="{14BBD03E-32C1-49C5-A198-938B91BC5CE9}" type="pres">
      <dgm:prSet presAssocID="{A09510A3-5AA5-4463-B80C-B4140D79AC4B}" presName="sibTrans" presStyleCnt="0"/>
      <dgm:spPr/>
    </dgm:pt>
    <dgm:pt modelId="{68CFCFFD-3B96-4F8D-8F62-B50BF5132C7A}" type="pres">
      <dgm:prSet presAssocID="{90DBD4E4-4613-4F2F-B710-A7D4D82D0717}" presName="node" presStyleLbl="node1" presStyleIdx="2" presStyleCnt="3" custScaleX="98809">
        <dgm:presLayoutVars>
          <dgm:bulletEnabled val="1"/>
        </dgm:presLayoutVars>
      </dgm:prSet>
      <dgm:spPr/>
    </dgm:pt>
  </dgm:ptLst>
  <dgm:cxnLst>
    <dgm:cxn modelId="{99791D18-1719-4BB9-A265-A11C7810E6CC}" type="presOf" srcId="{F4419FCF-B2C2-4B28-B64E-D88BCE134F19}" destId="{30110936-F465-4627-92C5-9274178BA92F}" srcOrd="0" destOrd="0" presId="urn:microsoft.com/office/officeart/2005/8/layout/default"/>
    <dgm:cxn modelId="{F3C2F01B-272A-46C2-94C2-0EEAAF2292DA}" type="presOf" srcId="{68AE65DD-8C0E-4C76-A118-899D32FE8676}" destId="{57E982F0-BB7A-48E2-B1B2-88C17E69F1CD}" srcOrd="0" destOrd="0" presId="urn:microsoft.com/office/officeart/2005/8/layout/default"/>
    <dgm:cxn modelId="{88239B42-7D55-4FB8-B8D6-63D03502C975}" srcId="{F4419FCF-B2C2-4B28-B64E-D88BCE134F19}" destId="{90DBD4E4-4613-4F2F-B710-A7D4D82D0717}" srcOrd="2" destOrd="0" parTransId="{13923E79-6C50-46D8-BAC9-3D17676D7CF7}" sibTransId="{4273A849-9D90-4B49-9921-F4C78954F90C}"/>
    <dgm:cxn modelId="{0BD6374A-4274-4C02-B4DB-42F5130FBC88}" type="presOf" srcId="{32ABBCD1-003F-4239-A706-E0E13D14780E}" destId="{78530E46-8F41-40FE-9E5F-436A4E6558CB}" srcOrd="0" destOrd="0" presId="urn:microsoft.com/office/officeart/2005/8/layout/default"/>
    <dgm:cxn modelId="{C4913653-B961-4273-96F8-4FEEB6789458}" type="presOf" srcId="{90DBD4E4-4613-4F2F-B710-A7D4D82D0717}" destId="{68CFCFFD-3B96-4F8D-8F62-B50BF5132C7A}" srcOrd="0" destOrd="0" presId="urn:microsoft.com/office/officeart/2005/8/layout/default"/>
    <dgm:cxn modelId="{338C03A3-C72C-4F8F-8DE2-4FD5AC5CDFB1}" srcId="{F4419FCF-B2C2-4B28-B64E-D88BCE134F19}" destId="{68AE65DD-8C0E-4C76-A118-899D32FE8676}" srcOrd="1" destOrd="0" parTransId="{6C088DF4-C173-4275-A03E-7289163C242B}" sibTransId="{A09510A3-5AA5-4463-B80C-B4140D79AC4B}"/>
    <dgm:cxn modelId="{3594B7F2-20C0-483E-819F-8D68B202B23F}" srcId="{F4419FCF-B2C2-4B28-B64E-D88BCE134F19}" destId="{32ABBCD1-003F-4239-A706-E0E13D14780E}" srcOrd="0" destOrd="0" parTransId="{DC79F444-E297-41C3-BB0F-9A0431F4AD34}" sibTransId="{A25DA935-891C-44DA-B69C-AF8A1C897FBC}"/>
    <dgm:cxn modelId="{80C7016C-4434-47EC-871E-381E1838E28D}" type="presParOf" srcId="{30110936-F465-4627-92C5-9274178BA92F}" destId="{78530E46-8F41-40FE-9E5F-436A4E6558CB}" srcOrd="0" destOrd="0" presId="urn:microsoft.com/office/officeart/2005/8/layout/default"/>
    <dgm:cxn modelId="{6BD46D2D-9C25-4091-A342-3AF190F9FD74}" type="presParOf" srcId="{30110936-F465-4627-92C5-9274178BA92F}" destId="{653C28A1-1E2F-4A92-B4E0-217792A4E3DC}" srcOrd="1" destOrd="0" presId="urn:microsoft.com/office/officeart/2005/8/layout/default"/>
    <dgm:cxn modelId="{13440A08-D8C8-416B-876E-3A1C2F692F5D}" type="presParOf" srcId="{30110936-F465-4627-92C5-9274178BA92F}" destId="{57E982F0-BB7A-48E2-B1B2-88C17E69F1CD}" srcOrd="2" destOrd="0" presId="urn:microsoft.com/office/officeart/2005/8/layout/default"/>
    <dgm:cxn modelId="{5C0C61E7-74B6-4CBD-800C-4411E6DB67C2}" type="presParOf" srcId="{30110936-F465-4627-92C5-9274178BA92F}" destId="{14BBD03E-32C1-49C5-A198-938B91BC5CE9}" srcOrd="3" destOrd="0" presId="urn:microsoft.com/office/officeart/2005/8/layout/default"/>
    <dgm:cxn modelId="{5140A967-47E3-4F21-8EC6-D9397081DB54}" type="presParOf" srcId="{30110936-F465-4627-92C5-9274178BA92F}" destId="{68CFCFFD-3B96-4F8D-8F62-B50BF5132C7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B11FC8-0EEB-4D21-AE60-0AC499635EA2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C3C98E54-05BA-4E19-B342-DFE72F0D80D8}" type="pres">
      <dgm:prSet presAssocID="{C5B11FC8-0EEB-4D21-AE60-0AC499635EA2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A13ABA2-01C6-454B-A15F-AA933D62377F}" type="presOf" srcId="{C5B11FC8-0EEB-4D21-AE60-0AC499635EA2}" destId="{C3C98E54-05BA-4E19-B342-DFE72F0D80D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44809B-28B0-4953-8E2C-604F813D7912}" type="doc">
      <dgm:prSet loTypeId="urn:microsoft.com/office/officeart/2005/8/layout/hProcess9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D3F41D18-53DB-4013-81D6-E01C3DB52149}">
      <dgm:prSet custT="1"/>
      <dgm:spPr/>
      <dgm:t>
        <a:bodyPr/>
        <a:lstStyle/>
        <a:p>
          <a:r>
            <a:rPr lang="en-IN" sz="1600" b="1"/>
            <a:t>We initially started with bioenzyme formulations and subsequently developed an MVP from biosurfactant 1, followed by further enhancements with biosurfactant 2.</a:t>
          </a:r>
          <a:endParaRPr lang="en-IN" sz="1600"/>
        </a:p>
      </dgm:t>
    </dgm:pt>
    <dgm:pt modelId="{1B65BDB8-B49C-4A6F-98AD-712E3551B043}" type="parTrans" cxnId="{C14C0E09-BCC9-4E90-A119-99416E68EF26}">
      <dgm:prSet/>
      <dgm:spPr/>
      <dgm:t>
        <a:bodyPr/>
        <a:lstStyle/>
        <a:p>
          <a:endParaRPr lang="en-IN"/>
        </a:p>
      </dgm:t>
    </dgm:pt>
    <dgm:pt modelId="{8F97E642-D6D8-4923-87DC-C0BBEFDDBC35}" type="sibTrans" cxnId="{C14C0E09-BCC9-4E90-A119-99416E68EF26}">
      <dgm:prSet/>
      <dgm:spPr/>
      <dgm:t>
        <a:bodyPr/>
        <a:lstStyle/>
        <a:p>
          <a:endParaRPr lang="en-IN"/>
        </a:p>
      </dgm:t>
    </dgm:pt>
    <dgm:pt modelId="{D6283F6C-FD14-4B39-BD9C-8D8D7D2A0F6B}" type="pres">
      <dgm:prSet presAssocID="{2D44809B-28B0-4953-8E2C-604F813D7912}" presName="CompostProcess" presStyleCnt="0">
        <dgm:presLayoutVars>
          <dgm:dir/>
          <dgm:resizeHandles val="exact"/>
        </dgm:presLayoutVars>
      </dgm:prSet>
      <dgm:spPr/>
    </dgm:pt>
    <dgm:pt modelId="{2FBE47E0-5A6C-4047-A0BC-6BF75F46D53D}" type="pres">
      <dgm:prSet presAssocID="{2D44809B-28B0-4953-8E2C-604F813D7912}" presName="arrow" presStyleLbl="bgShp" presStyleIdx="0" presStyleCnt="1"/>
      <dgm:spPr/>
    </dgm:pt>
    <dgm:pt modelId="{DD140437-CE3A-4E79-947F-4CB8BCA22C59}" type="pres">
      <dgm:prSet presAssocID="{2D44809B-28B0-4953-8E2C-604F813D7912}" presName="linearProcess" presStyleCnt="0"/>
      <dgm:spPr/>
    </dgm:pt>
    <dgm:pt modelId="{DB4E1341-8967-4ABF-AEE6-9EF6570CF329}" type="pres">
      <dgm:prSet presAssocID="{D3F41D18-53DB-4013-81D6-E01C3DB52149}" presName="textNode" presStyleLbl="node1" presStyleIdx="0" presStyleCnt="1" custScaleY="157581">
        <dgm:presLayoutVars>
          <dgm:bulletEnabled val="1"/>
        </dgm:presLayoutVars>
      </dgm:prSet>
      <dgm:spPr/>
    </dgm:pt>
  </dgm:ptLst>
  <dgm:cxnLst>
    <dgm:cxn modelId="{C14C0E09-BCC9-4E90-A119-99416E68EF26}" srcId="{2D44809B-28B0-4953-8E2C-604F813D7912}" destId="{D3F41D18-53DB-4013-81D6-E01C3DB52149}" srcOrd="0" destOrd="0" parTransId="{1B65BDB8-B49C-4A6F-98AD-712E3551B043}" sibTransId="{8F97E642-D6D8-4923-87DC-C0BBEFDDBC35}"/>
    <dgm:cxn modelId="{87561DE5-CA8B-4E01-83A4-D2ABF8FC947D}" type="presOf" srcId="{2D44809B-28B0-4953-8E2C-604F813D7912}" destId="{D6283F6C-FD14-4B39-BD9C-8D8D7D2A0F6B}" srcOrd="0" destOrd="0" presId="urn:microsoft.com/office/officeart/2005/8/layout/hProcess9"/>
    <dgm:cxn modelId="{CC5168FD-0A1D-4179-BC90-6C461269D2AB}" type="presOf" srcId="{D3F41D18-53DB-4013-81D6-E01C3DB52149}" destId="{DB4E1341-8967-4ABF-AEE6-9EF6570CF329}" srcOrd="0" destOrd="0" presId="urn:microsoft.com/office/officeart/2005/8/layout/hProcess9"/>
    <dgm:cxn modelId="{A8729737-247B-426B-A035-4F04605CABE8}" type="presParOf" srcId="{D6283F6C-FD14-4B39-BD9C-8D8D7D2A0F6B}" destId="{2FBE47E0-5A6C-4047-A0BC-6BF75F46D53D}" srcOrd="0" destOrd="0" presId="urn:microsoft.com/office/officeart/2005/8/layout/hProcess9"/>
    <dgm:cxn modelId="{8CE2E872-99DF-4668-AC1C-41AF5D2CF19B}" type="presParOf" srcId="{D6283F6C-FD14-4B39-BD9C-8D8D7D2A0F6B}" destId="{DD140437-CE3A-4E79-947F-4CB8BCA22C59}" srcOrd="1" destOrd="0" presId="urn:microsoft.com/office/officeart/2005/8/layout/hProcess9"/>
    <dgm:cxn modelId="{3D6F61D8-2B01-4851-80F3-38F72EE7616C}" type="presParOf" srcId="{DD140437-CE3A-4E79-947F-4CB8BCA22C59}" destId="{DB4E1341-8967-4ABF-AEE6-9EF6570CF32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8A2F2F-A39F-4B83-888B-34143A180D5B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BF506FF6-6B38-4751-9979-16106F3AF7D4}">
      <dgm:prSet/>
      <dgm:spPr>
        <a:solidFill>
          <a:schemeClr val="accent6"/>
        </a:solidFill>
      </dgm:spPr>
      <dgm:t>
        <a:bodyPr/>
        <a:lstStyle/>
        <a:p>
          <a:r>
            <a:rPr lang="en-US" b="1"/>
            <a:t>Informational Website Mock-Up</a:t>
          </a:r>
          <a:endParaRPr lang="en-IN"/>
        </a:p>
      </dgm:t>
    </dgm:pt>
    <dgm:pt modelId="{A3D5F9AA-E111-43AE-A0A4-8585833C638A}" type="parTrans" cxnId="{6426BE78-A793-43ED-BFFB-DC0C573F5FB3}">
      <dgm:prSet/>
      <dgm:spPr/>
      <dgm:t>
        <a:bodyPr/>
        <a:lstStyle/>
        <a:p>
          <a:endParaRPr lang="en-IN"/>
        </a:p>
      </dgm:t>
    </dgm:pt>
    <dgm:pt modelId="{C9282AB0-DDE9-427A-9277-2573573DF95E}" type="sibTrans" cxnId="{6426BE78-A793-43ED-BFFB-DC0C573F5FB3}">
      <dgm:prSet/>
      <dgm:spPr/>
      <dgm:t>
        <a:bodyPr/>
        <a:lstStyle/>
        <a:p>
          <a:endParaRPr lang="en-IN"/>
        </a:p>
      </dgm:t>
    </dgm:pt>
    <dgm:pt modelId="{9C17B9B4-7147-4902-A6BD-16F53D650D62}">
      <dgm:prSet/>
      <dgm:spPr>
        <a:solidFill>
          <a:schemeClr val="accent2"/>
        </a:solidFill>
      </dgm:spPr>
      <dgm:t>
        <a:bodyPr/>
        <a:lstStyle/>
        <a:p>
          <a:r>
            <a:rPr lang="en-US" b="1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https://g-enzy.godaddysites.com/</a:t>
          </a:r>
          <a:r>
            <a:rPr lang="en-US" b="1">
              <a:solidFill>
                <a:schemeClr val="bg1"/>
              </a:solidFill>
            </a:rPr>
            <a:t> </a:t>
          </a:r>
          <a:endParaRPr lang="en-IN">
            <a:solidFill>
              <a:schemeClr val="bg1"/>
            </a:solidFill>
          </a:endParaRPr>
        </a:p>
      </dgm:t>
    </dgm:pt>
    <dgm:pt modelId="{8ECD6A83-4FD8-424C-86E2-AFBF18093DB0}" type="parTrans" cxnId="{8A1E2747-A663-4185-AAB6-667043972AD0}">
      <dgm:prSet/>
      <dgm:spPr/>
      <dgm:t>
        <a:bodyPr/>
        <a:lstStyle/>
        <a:p>
          <a:endParaRPr lang="en-IN"/>
        </a:p>
      </dgm:t>
    </dgm:pt>
    <dgm:pt modelId="{814F13F7-9633-4E33-9354-530F969D34E6}" type="sibTrans" cxnId="{8A1E2747-A663-4185-AAB6-667043972AD0}">
      <dgm:prSet/>
      <dgm:spPr/>
      <dgm:t>
        <a:bodyPr/>
        <a:lstStyle/>
        <a:p>
          <a:endParaRPr lang="en-IN"/>
        </a:p>
      </dgm:t>
    </dgm:pt>
    <dgm:pt modelId="{8EA612DA-AAAE-4F67-93FA-E42CF536D0A6}" type="pres">
      <dgm:prSet presAssocID="{978A2F2F-A39F-4B83-888B-34143A180D5B}" presName="linear" presStyleCnt="0">
        <dgm:presLayoutVars>
          <dgm:animLvl val="lvl"/>
          <dgm:resizeHandles val="exact"/>
        </dgm:presLayoutVars>
      </dgm:prSet>
      <dgm:spPr/>
    </dgm:pt>
    <dgm:pt modelId="{C7572531-80E7-4F63-9A93-9EC348102C39}" type="pres">
      <dgm:prSet presAssocID="{BF506FF6-6B38-4751-9979-16106F3AF7D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E94AFDB-A166-4979-B3F3-B297AD8CB654}" type="pres">
      <dgm:prSet presAssocID="{C9282AB0-DDE9-427A-9277-2573573DF95E}" presName="spacer" presStyleCnt="0"/>
      <dgm:spPr/>
    </dgm:pt>
    <dgm:pt modelId="{407382AA-023F-40DD-AB36-07AD878D3627}" type="pres">
      <dgm:prSet presAssocID="{9C17B9B4-7147-4902-A6BD-16F53D650D6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A76C922-68D7-4419-931A-FCC241FB038B}" type="presOf" srcId="{BF506FF6-6B38-4751-9979-16106F3AF7D4}" destId="{C7572531-80E7-4F63-9A93-9EC348102C39}" srcOrd="0" destOrd="0" presId="urn:microsoft.com/office/officeart/2005/8/layout/vList2"/>
    <dgm:cxn modelId="{8A1E2747-A663-4185-AAB6-667043972AD0}" srcId="{978A2F2F-A39F-4B83-888B-34143A180D5B}" destId="{9C17B9B4-7147-4902-A6BD-16F53D650D62}" srcOrd="1" destOrd="0" parTransId="{8ECD6A83-4FD8-424C-86E2-AFBF18093DB0}" sibTransId="{814F13F7-9633-4E33-9354-530F969D34E6}"/>
    <dgm:cxn modelId="{8C27D769-FE0E-46C9-9A30-171340BFC423}" type="presOf" srcId="{978A2F2F-A39F-4B83-888B-34143A180D5B}" destId="{8EA612DA-AAAE-4F67-93FA-E42CF536D0A6}" srcOrd="0" destOrd="0" presId="urn:microsoft.com/office/officeart/2005/8/layout/vList2"/>
    <dgm:cxn modelId="{6426BE78-A793-43ED-BFFB-DC0C573F5FB3}" srcId="{978A2F2F-A39F-4B83-888B-34143A180D5B}" destId="{BF506FF6-6B38-4751-9979-16106F3AF7D4}" srcOrd="0" destOrd="0" parTransId="{A3D5F9AA-E111-43AE-A0A4-8585833C638A}" sibTransId="{C9282AB0-DDE9-427A-9277-2573573DF95E}"/>
    <dgm:cxn modelId="{E59C74D4-CE5D-4E65-9A1A-81C45F53CFE1}" type="presOf" srcId="{9C17B9B4-7147-4902-A6BD-16F53D650D62}" destId="{407382AA-023F-40DD-AB36-07AD878D3627}" srcOrd="0" destOrd="0" presId="urn:microsoft.com/office/officeart/2005/8/layout/vList2"/>
    <dgm:cxn modelId="{D79894F5-5C2A-4297-992B-278FDE9A958A}" type="presParOf" srcId="{8EA612DA-AAAE-4F67-93FA-E42CF536D0A6}" destId="{C7572531-80E7-4F63-9A93-9EC348102C39}" srcOrd="0" destOrd="0" presId="urn:microsoft.com/office/officeart/2005/8/layout/vList2"/>
    <dgm:cxn modelId="{CA5326EC-7BE4-43CB-922B-A689EA53AE25}" type="presParOf" srcId="{8EA612DA-AAAE-4F67-93FA-E42CF536D0A6}" destId="{FE94AFDB-A166-4979-B3F3-B297AD8CB654}" srcOrd="1" destOrd="0" presId="urn:microsoft.com/office/officeart/2005/8/layout/vList2"/>
    <dgm:cxn modelId="{A99B0215-15C7-4822-92AF-C7BC7954234F}" type="presParOf" srcId="{8EA612DA-AAAE-4F67-93FA-E42CF536D0A6}" destId="{407382AA-023F-40DD-AB36-07AD878D362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9A3400-2932-4085-9F57-C0EB317C24E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BD8796-B382-43F1-AF4D-4EB5FA639E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Handing over the samples to min 20 users by next week (Aug 8</a:t>
          </a:r>
          <a:r>
            <a:rPr lang="en-US" baseline="30000"/>
            <a:t>th</a:t>
          </a:r>
          <a:r>
            <a:rPr lang="en-US"/>
            <a:t>)</a:t>
          </a:r>
        </a:p>
      </dgm:t>
    </dgm:pt>
    <dgm:pt modelId="{0569D11A-E164-42C0-8C24-BBAD50661E2C}" type="parTrans" cxnId="{CF63ACAA-6CC8-45A4-B408-CD1E6E29F666}">
      <dgm:prSet/>
      <dgm:spPr/>
      <dgm:t>
        <a:bodyPr/>
        <a:lstStyle/>
        <a:p>
          <a:endParaRPr lang="en-US"/>
        </a:p>
      </dgm:t>
    </dgm:pt>
    <dgm:pt modelId="{F79EA8D1-1481-4998-8558-9D8100E8BCBD}" type="sibTrans" cxnId="{CF63ACAA-6CC8-45A4-B408-CD1E6E29F666}">
      <dgm:prSet/>
      <dgm:spPr/>
      <dgm:t>
        <a:bodyPr/>
        <a:lstStyle/>
        <a:p>
          <a:endParaRPr lang="en-US"/>
        </a:p>
      </dgm:t>
    </dgm:pt>
    <dgm:pt modelId="{DDB3BE13-45F4-40FF-BB44-60D6F3CE52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Collecting product reviews from users</a:t>
          </a:r>
        </a:p>
      </dgm:t>
    </dgm:pt>
    <dgm:pt modelId="{DB9F1EF2-909B-4DB1-B8A9-45163948E7B3}" type="parTrans" cxnId="{844EE4FB-54C6-488F-9CD6-97906395D8B2}">
      <dgm:prSet/>
      <dgm:spPr/>
      <dgm:t>
        <a:bodyPr/>
        <a:lstStyle/>
        <a:p>
          <a:endParaRPr lang="en-US"/>
        </a:p>
      </dgm:t>
    </dgm:pt>
    <dgm:pt modelId="{91AD7D5B-901C-4A62-B22C-E46C8A6DCB6D}" type="sibTrans" cxnId="{844EE4FB-54C6-488F-9CD6-97906395D8B2}">
      <dgm:prSet/>
      <dgm:spPr/>
      <dgm:t>
        <a:bodyPr/>
        <a:lstStyle/>
        <a:p>
          <a:endParaRPr lang="en-US"/>
        </a:p>
      </dgm:t>
    </dgm:pt>
    <dgm:pt modelId="{1D1197BD-EB39-4B8E-8CDD-153E8D4195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Finalizing the packaging  </a:t>
          </a:r>
        </a:p>
      </dgm:t>
    </dgm:pt>
    <dgm:pt modelId="{AD6393AD-6222-46CD-8232-0F629DEB118D}" type="parTrans" cxnId="{7C4E41D9-7954-4161-9815-49BE8F0303E8}">
      <dgm:prSet/>
      <dgm:spPr/>
      <dgm:t>
        <a:bodyPr/>
        <a:lstStyle/>
        <a:p>
          <a:endParaRPr lang="en-US"/>
        </a:p>
      </dgm:t>
    </dgm:pt>
    <dgm:pt modelId="{82F2FEA9-D2F3-4743-9890-6F03C4B7664E}" type="sibTrans" cxnId="{7C4E41D9-7954-4161-9815-49BE8F0303E8}">
      <dgm:prSet/>
      <dgm:spPr/>
      <dgm:t>
        <a:bodyPr/>
        <a:lstStyle/>
        <a:p>
          <a:endParaRPr lang="en-US"/>
        </a:p>
      </dgm:t>
    </dgm:pt>
    <dgm:pt modelId="{6BBC9ED8-6F29-4A33-9149-F76725AA968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Designing the sticker to put on the bottles</a:t>
          </a:r>
        </a:p>
      </dgm:t>
    </dgm:pt>
    <dgm:pt modelId="{1088F48D-D425-44DE-A741-7F18150CEF1D}" type="parTrans" cxnId="{5B187E6D-5356-4823-83B0-1771A4DEFA46}">
      <dgm:prSet/>
      <dgm:spPr/>
      <dgm:t>
        <a:bodyPr/>
        <a:lstStyle/>
        <a:p>
          <a:endParaRPr lang="en-US"/>
        </a:p>
      </dgm:t>
    </dgm:pt>
    <dgm:pt modelId="{AA539FFD-C43F-420C-B8D5-0616B3160DA8}" type="sibTrans" cxnId="{5B187E6D-5356-4823-83B0-1771A4DEFA46}">
      <dgm:prSet/>
      <dgm:spPr/>
      <dgm:t>
        <a:bodyPr/>
        <a:lstStyle/>
        <a:p>
          <a:endParaRPr lang="en-US"/>
        </a:p>
      </dgm:t>
    </dgm:pt>
    <dgm:pt modelId="{6267C1DA-4587-4FA5-9AD8-4537F79696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Continuous product improvisation based on user feedback</a:t>
          </a:r>
        </a:p>
      </dgm:t>
    </dgm:pt>
    <dgm:pt modelId="{B509C6C8-6D65-4C5A-BC87-9C2A1326C2F0}" type="parTrans" cxnId="{E346FE42-65A6-4C9F-B4FB-B17C039B85A6}">
      <dgm:prSet/>
      <dgm:spPr/>
      <dgm:t>
        <a:bodyPr/>
        <a:lstStyle/>
        <a:p>
          <a:endParaRPr lang="en-US"/>
        </a:p>
      </dgm:t>
    </dgm:pt>
    <dgm:pt modelId="{DB696479-850B-4A57-9E98-4DE85FE1B3D5}" type="sibTrans" cxnId="{E346FE42-65A6-4C9F-B4FB-B17C039B85A6}">
      <dgm:prSet/>
      <dgm:spPr/>
      <dgm:t>
        <a:bodyPr/>
        <a:lstStyle/>
        <a:p>
          <a:endParaRPr lang="en-US"/>
        </a:p>
      </dgm:t>
    </dgm:pt>
    <dgm:pt modelId="{3D669213-8D22-4DA3-919D-A104F7E8AD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Cost Analysis and Pricing Model </a:t>
          </a:r>
        </a:p>
      </dgm:t>
    </dgm:pt>
    <dgm:pt modelId="{17B6E679-4AD2-4A2E-8E0A-DA03FF5B3658}" type="parTrans" cxnId="{DBAD5EF8-CA6C-47B0-9211-D35B8F3985A3}">
      <dgm:prSet/>
      <dgm:spPr/>
      <dgm:t>
        <a:bodyPr/>
        <a:lstStyle/>
        <a:p>
          <a:endParaRPr lang="en-US"/>
        </a:p>
      </dgm:t>
    </dgm:pt>
    <dgm:pt modelId="{AA80FC81-5FE1-4096-9263-107558DB3DB2}" type="sibTrans" cxnId="{DBAD5EF8-CA6C-47B0-9211-D35B8F3985A3}">
      <dgm:prSet/>
      <dgm:spPr/>
      <dgm:t>
        <a:bodyPr/>
        <a:lstStyle/>
        <a:p>
          <a:endParaRPr lang="en-US"/>
        </a:p>
      </dgm:t>
    </dgm:pt>
    <dgm:pt modelId="{9336E55C-43C1-4CA3-A706-ED61879A57E4}" type="pres">
      <dgm:prSet presAssocID="{449A3400-2932-4085-9F57-C0EB317C24ED}" presName="Name0" presStyleCnt="0">
        <dgm:presLayoutVars>
          <dgm:dir/>
          <dgm:resizeHandles val="exact"/>
        </dgm:presLayoutVars>
      </dgm:prSet>
      <dgm:spPr/>
    </dgm:pt>
    <dgm:pt modelId="{E65D37D9-4D82-41ED-84A8-01B8CF313EEE}" type="pres">
      <dgm:prSet presAssocID="{91BD8796-B382-43F1-AF4D-4EB5FA639E18}" presName="node" presStyleLbl="node1" presStyleIdx="0" presStyleCnt="6">
        <dgm:presLayoutVars>
          <dgm:bulletEnabled val="1"/>
        </dgm:presLayoutVars>
      </dgm:prSet>
      <dgm:spPr/>
    </dgm:pt>
    <dgm:pt modelId="{8D9B8707-E525-4DB6-8558-DD1FC24F12DF}" type="pres">
      <dgm:prSet presAssocID="{F79EA8D1-1481-4998-8558-9D8100E8BCBD}" presName="sibTrans" presStyleLbl="sibTrans1D1" presStyleIdx="0" presStyleCnt="5"/>
      <dgm:spPr/>
    </dgm:pt>
    <dgm:pt modelId="{B5F1C6A6-DB6F-4DC9-87FD-BAA4301B0F98}" type="pres">
      <dgm:prSet presAssocID="{F79EA8D1-1481-4998-8558-9D8100E8BCBD}" presName="connectorText" presStyleLbl="sibTrans1D1" presStyleIdx="0" presStyleCnt="5"/>
      <dgm:spPr/>
    </dgm:pt>
    <dgm:pt modelId="{7C2CC67F-438A-4095-B1AB-C4BD0DA34907}" type="pres">
      <dgm:prSet presAssocID="{DDB3BE13-45F4-40FF-BB44-60D6F3CE52CC}" presName="node" presStyleLbl="node1" presStyleIdx="1" presStyleCnt="6">
        <dgm:presLayoutVars>
          <dgm:bulletEnabled val="1"/>
        </dgm:presLayoutVars>
      </dgm:prSet>
      <dgm:spPr/>
    </dgm:pt>
    <dgm:pt modelId="{784F8F87-AA9C-4386-A595-E5328F954D06}" type="pres">
      <dgm:prSet presAssocID="{91AD7D5B-901C-4A62-B22C-E46C8A6DCB6D}" presName="sibTrans" presStyleLbl="sibTrans1D1" presStyleIdx="1" presStyleCnt="5"/>
      <dgm:spPr/>
    </dgm:pt>
    <dgm:pt modelId="{75B9310B-9EE2-43E5-8844-0C4D2F121828}" type="pres">
      <dgm:prSet presAssocID="{91AD7D5B-901C-4A62-B22C-E46C8A6DCB6D}" presName="connectorText" presStyleLbl="sibTrans1D1" presStyleIdx="1" presStyleCnt="5"/>
      <dgm:spPr/>
    </dgm:pt>
    <dgm:pt modelId="{37E2F5B3-F6A1-4D83-8C16-EAC6F2232C2B}" type="pres">
      <dgm:prSet presAssocID="{1D1197BD-EB39-4B8E-8CDD-153E8D41955D}" presName="node" presStyleLbl="node1" presStyleIdx="2" presStyleCnt="6">
        <dgm:presLayoutVars>
          <dgm:bulletEnabled val="1"/>
        </dgm:presLayoutVars>
      </dgm:prSet>
      <dgm:spPr/>
    </dgm:pt>
    <dgm:pt modelId="{6A9111F0-D9C8-4B50-9583-09C944540F76}" type="pres">
      <dgm:prSet presAssocID="{82F2FEA9-D2F3-4743-9890-6F03C4B7664E}" presName="sibTrans" presStyleLbl="sibTrans1D1" presStyleIdx="2" presStyleCnt="5"/>
      <dgm:spPr/>
    </dgm:pt>
    <dgm:pt modelId="{79A303CF-946B-45AB-98BC-0B4E5DEBE3B1}" type="pres">
      <dgm:prSet presAssocID="{82F2FEA9-D2F3-4743-9890-6F03C4B7664E}" presName="connectorText" presStyleLbl="sibTrans1D1" presStyleIdx="2" presStyleCnt="5"/>
      <dgm:spPr/>
    </dgm:pt>
    <dgm:pt modelId="{A754499B-2459-4420-8FB0-2739DA56E29C}" type="pres">
      <dgm:prSet presAssocID="{6BBC9ED8-6F29-4A33-9149-F76725AA9680}" presName="node" presStyleLbl="node1" presStyleIdx="3" presStyleCnt="6">
        <dgm:presLayoutVars>
          <dgm:bulletEnabled val="1"/>
        </dgm:presLayoutVars>
      </dgm:prSet>
      <dgm:spPr/>
    </dgm:pt>
    <dgm:pt modelId="{1A0B4FFC-4D89-42BC-8421-77B1AE1649E1}" type="pres">
      <dgm:prSet presAssocID="{AA539FFD-C43F-420C-B8D5-0616B3160DA8}" presName="sibTrans" presStyleLbl="sibTrans1D1" presStyleIdx="3" presStyleCnt="5"/>
      <dgm:spPr/>
    </dgm:pt>
    <dgm:pt modelId="{FD75CD55-D77E-4DEA-A239-C5EF8A75E250}" type="pres">
      <dgm:prSet presAssocID="{AA539FFD-C43F-420C-B8D5-0616B3160DA8}" presName="connectorText" presStyleLbl="sibTrans1D1" presStyleIdx="3" presStyleCnt="5"/>
      <dgm:spPr/>
    </dgm:pt>
    <dgm:pt modelId="{09C095E1-BCC1-4E30-AED6-7BD42A494D25}" type="pres">
      <dgm:prSet presAssocID="{6267C1DA-4587-4FA5-9AD8-4537F7969676}" presName="node" presStyleLbl="node1" presStyleIdx="4" presStyleCnt="6">
        <dgm:presLayoutVars>
          <dgm:bulletEnabled val="1"/>
        </dgm:presLayoutVars>
      </dgm:prSet>
      <dgm:spPr/>
    </dgm:pt>
    <dgm:pt modelId="{49CDD9D7-67BB-4C06-A715-98DC624CBB33}" type="pres">
      <dgm:prSet presAssocID="{DB696479-850B-4A57-9E98-4DE85FE1B3D5}" presName="sibTrans" presStyleLbl="sibTrans1D1" presStyleIdx="4" presStyleCnt="5"/>
      <dgm:spPr/>
    </dgm:pt>
    <dgm:pt modelId="{D4B47177-D343-4508-AF3B-079E8F7DDC0C}" type="pres">
      <dgm:prSet presAssocID="{DB696479-850B-4A57-9E98-4DE85FE1B3D5}" presName="connectorText" presStyleLbl="sibTrans1D1" presStyleIdx="4" presStyleCnt="5"/>
      <dgm:spPr/>
    </dgm:pt>
    <dgm:pt modelId="{C96F739F-C8DB-435C-9582-DBE739A7A32E}" type="pres">
      <dgm:prSet presAssocID="{3D669213-8D22-4DA3-919D-A104F7E8AD0E}" presName="node" presStyleLbl="node1" presStyleIdx="5" presStyleCnt="6">
        <dgm:presLayoutVars>
          <dgm:bulletEnabled val="1"/>
        </dgm:presLayoutVars>
      </dgm:prSet>
      <dgm:spPr/>
    </dgm:pt>
  </dgm:ptLst>
  <dgm:cxnLst>
    <dgm:cxn modelId="{B5FCDA0D-D4BD-477A-A9DF-73CFBF77703B}" type="presOf" srcId="{91AD7D5B-901C-4A62-B22C-E46C8A6DCB6D}" destId="{75B9310B-9EE2-43E5-8844-0C4D2F121828}" srcOrd="1" destOrd="0" presId="urn:microsoft.com/office/officeart/2016/7/layout/RepeatingBendingProcessNew"/>
    <dgm:cxn modelId="{6D4C3A1E-10D3-4288-AF45-371AE7DC950A}" type="presOf" srcId="{F79EA8D1-1481-4998-8558-9D8100E8BCBD}" destId="{B5F1C6A6-DB6F-4DC9-87FD-BAA4301B0F98}" srcOrd="1" destOrd="0" presId="urn:microsoft.com/office/officeart/2016/7/layout/RepeatingBendingProcessNew"/>
    <dgm:cxn modelId="{D22AA12B-1ED6-4DB9-B45B-D09B63EA58BB}" type="presOf" srcId="{AA539FFD-C43F-420C-B8D5-0616B3160DA8}" destId="{1A0B4FFC-4D89-42BC-8421-77B1AE1649E1}" srcOrd="0" destOrd="0" presId="urn:microsoft.com/office/officeart/2016/7/layout/RepeatingBendingProcessNew"/>
    <dgm:cxn modelId="{7B04643C-DC9B-4498-ABA1-AA59DE744623}" type="presOf" srcId="{82F2FEA9-D2F3-4743-9890-6F03C4B7664E}" destId="{6A9111F0-D9C8-4B50-9583-09C944540F76}" srcOrd="0" destOrd="0" presId="urn:microsoft.com/office/officeart/2016/7/layout/RepeatingBendingProcessNew"/>
    <dgm:cxn modelId="{E346FE42-65A6-4C9F-B4FB-B17C039B85A6}" srcId="{449A3400-2932-4085-9F57-C0EB317C24ED}" destId="{6267C1DA-4587-4FA5-9AD8-4537F7969676}" srcOrd="4" destOrd="0" parTransId="{B509C6C8-6D65-4C5A-BC87-9C2A1326C2F0}" sibTransId="{DB696479-850B-4A57-9E98-4DE85FE1B3D5}"/>
    <dgm:cxn modelId="{6619A748-FEB3-4EF3-855A-88DB4B274A81}" type="presOf" srcId="{6BBC9ED8-6F29-4A33-9149-F76725AA9680}" destId="{A754499B-2459-4420-8FB0-2739DA56E29C}" srcOrd="0" destOrd="0" presId="urn:microsoft.com/office/officeart/2016/7/layout/RepeatingBendingProcessNew"/>
    <dgm:cxn modelId="{3C3E154D-96DB-426E-A88A-00EF7B28AAC7}" type="presOf" srcId="{DB696479-850B-4A57-9E98-4DE85FE1B3D5}" destId="{D4B47177-D343-4508-AF3B-079E8F7DDC0C}" srcOrd="1" destOrd="0" presId="urn:microsoft.com/office/officeart/2016/7/layout/RepeatingBendingProcessNew"/>
    <dgm:cxn modelId="{0E678450-6B8F-41FC-9D76-FD02F9D8E433}" type="presOf" srcId="{449A3400-2932-4085-9F57-C0EB317C24ED}" destId="{9336E55C-43C1-4CA3-A706-ED61879A57E4}" srcOrd="0" destOrd="0" presId="urn:microsoft.com/office/officeart/2016/7/layout/RepeatingBendingProcessNew"/>
    <dgm:cxn modelId="{01B13C64-4F9A-4035-8ECE-B15EB544D054}" type="presOf" srcId="{AA539FFD-C43F-420C-B8D5-0616B3160DA8}" destId="{FD75CD55-D77E-4DEA-A239-C5EF8A75E250}" srcOrd="1" destOrd="0" presId="urn:microsoft.com/office/officeart/2016/7/layout/RepeatingBendingProcessNew"/>
    <dgm:cxn modelId="{EC48F665-6923-4562-A43C-27941035D7CB}" type="presOf" srcId="{1D1197BD-EB39-4B8E-8CDD-153E8D41955D}" destId="{37E2F5B3-F6A1-4D83-8C16-EAC6F2232C2B}" srcOrd="0" destOrd="0" presId="urn:microsoft.com/office/officeart/2016/7/layout/RepeatingBendingProcessNew"/>
    <dgm:cxn modelId="{FD793467-8EE4-4632-8AC6-E7F66010265E}" type="presOf" srcId="{6267C1DA-4587-4FA5-9AD8-4537F7969676}" destId="{09C095E1-BCC1-4E30-AED6-7BD42A494D25}" srcOrd="0" destOrd="0" presId="urn:microsoft.com/office/officeart/2016/7/layout/RepeatingBendingProcessNew"/>
    <dgm:cxn modelId="{5B187E6D-5356-4823-83B0-1771A4DEFA46}" srcId="{449A3400-2932-4085-9F57-C0EB317C24ED}" destId="{6BBC9ED8-6F29-4A33-9149-F76725AA9680}" srcOrd="3" destOrd="0" parTransId="{1088F48D-D425-44DE-A741-7F18150CEF1D}" sibTransId="{AA539FFD-C43F-420C-B8D5-0616B3160DA8}"/>
    <dgm:cxn modelId="{A983CF73-43D7-4BD1-99D4-5DD434D955EF}" type="presOf" srcId="{91BD8796-B382-43F1-AF4D-4EB5FA639E18}" destId="{E65D37D9-4D82-41ED-84A8-01B8CF313EEE}" srcOrd="0" destOrd="0" presId="urn:microsoft.com/office/officeart/2016/7/layout/RepeatingBendingProcessNew"/>
    <dgm:cxn modelId="{C4139C7C-43BD-46B5-BC9B-981D8DD26F49}" type="presOf" srcId="{82F2FEA9-D2F3-4743-9890-6F03C4B7664E}" destId="{79A303CF-946B-45AB-98BC-0B4E5DEBE3B1}" srcOrd="1" destOrd="0" presId="urn:microsoft.com/office/officeart/2016/7/layout/RepeatingBendingProcessNew"/>
    <dgm:cxn modelId="{CF63ACAA-6CC8-45A4-B408-CD1E6E29F666}" srcId="{449A3400-2932-4085-9F57-C0EB317C24ED}" destId="{91BD8796-B382-43F1-AF4D-4EB5FA639E18}" srcOrd="0" destOrd="0" parTransId="{0569D11A-E164-42C0-8C24-BBAD50661E2C}" sibTransId="{F79EA8D1-1481-4998-8558-9D8100E8BCBD}"/>
    <dgm:cxn modelId="{95D44CCF-96CB-4661-807A-ABC68180F23A}" type="presOf" srcId="{3D669213-8D22-4DA3-919D-A104F7E8AD0E}" destId="{C96F739F-C8DB-435C-9582-DBE739A7A32E}" srcOrd="0" destOrd="0" presId="urn:microsoft.com/office/officeart/2016/7/layout/RepeatingBendingProcessNew"/>
    <dgm:cxn modelId="{A2D6B9D3-F3AB-4E1E-902C-BA9EBB63D776}" type="presOf" srcId="{DB696479-850B-4A57-9E98-4DE85FE1B3D5}" destId="{49CDD9D7-67BB-4C06-A715-98DC624CBB33}" srcOrd="0" destOrd="0" presId="urn:microsoft.com/office/officeart/2016/7/layout/RepeatingBendingProcessNew"/>
    <dgm:cxn modelId="{7C4E41D9-7954-4161-9815-49BE8F0303E8}" srcId="{449A3400-2932-4085-9F57-C0EB317C24ED}" destId="{1D1197BD-EB39-4B8E-8CDD-153E8D41955D}" srcOrd="2" destOrd="0" parTransId="{AD6393AD-6222-46CD-8232-0F629DEB118D}" sibTransId="{82F2FEA9-D2F3-4743-9890-6F03C4B7664E}"/>
    <dgm:cxn modelId="{8B8033E7-B281-46DD-AA4C-728F5A3ADC48}" type="presOf" srcId="{DDB3BE13-45F4-40FF-BB44-60D6F3CE52CC}" destId="{7C2CC67F-438A-4095-B1AB-C4BD0DA34907}" srcOrd="0" destOrd="0" presId="urn:microsoft.com/office/officeart/2016/7/layout/RepeatingBendingProcessNew"/>
    <dgm:cxn modelId="{EA4E1FEF-C2B9-46B0-8051-ACECFC69025D}" type="presOf" srcId="{91AD7D5B-901C-4A62-B22C-E46C8A6DCB6D}" destId="{784F8F87-AA9C-4386-A595-E5328F954D06}" srcOrd="0" destOrd="0" presId="urn:microsoft.com/office/officeart/2016/7/layout/RepeatingBendingProcessNew"/>
    <dgm:cxn modelId="{4A74BEF7-504E-4ED1-AC86-7831DD5E4FCB}" type="presOf" srcId="{F79EA8D1-1481-4998-8558-9D8100E8BCBD}" destId="{8D9B8707-E525-4DB6-8558-DD1FC24F12DF}" srcOrd="0" destOrd="0" presId="urn:microsoft.com/office/officeart/2016/7/layout/RepeatingBendingProcessNew"/>
    <dgm:cxn modelId="{DBAD5EF8-CA6C-47B0-9211-D35B8F3985A3}" srcId="{449A3400-2932-4085-9F57-C0EB317C24ED}" destId="{3D669213-8D22-4DA3-919D-A104F7E8AD0E}" srcOrd="5" destOrd="0" parTransId="{17B6E679-4AD2-4A2E-8E0A-DA03FF5B3658}" sibTransId="{AA80FC81-5FE1-4096-9263-107558DB3DB2}"/>
    <dgm:cxn modelId="{844EE4FB-54C6-488F-9CD6-97906395D8B2}" srcId="{449A3400-2932-4085-9F57-C0EB317C24ED}" destId="{DDB3BE13-45F4-40FF-BB44-60D6F3CE52CC}" srcOrd="1" destOrd="0" parTransId="{DB9F1EF2-909B-4DB1-B8A9-45163948E7B3}" sibTransId="{91AD7D5B-901C-4A62-B22C-E46C8A6DCB6D}"/>
    <dgm:cxn modelId="{5621511A-76C7-4A6C-B038-58B96AAD4A26}" type="presParOf" srcId="{9336E55C-43C1-4CA3-A706-ED61879A57E4}" destId="{E65D37D9-4D82-41ED-84A8-01B8CF313EEE}" srcOrd="0" destOrd="0" presId="urn:microsoft.com/office/officeart/2016/7/layout/RepeatingBendingProcessNew"/>
    <dgm:cxn modelId="{9A3D05CA-99A9-4126-9799-5BA7F23C5ED6}" type="presParOf" srcId="{9336E55C-43C1-4CA3-A706-ED61879A57E4}" destId="{8D9B8707-E525-4DB6-8558-DD1FC24F12DF}" srcOrd="1" destOrd="0" presId="urn:microsoft.com/office/officeart/2016/7/layout/RepeatingBendingProcessNew"/>
    <dgm:cxn modelId="{527E1322-973E-4CBA-BE1D-5A3A96C418AB}" type="presParOf" srcId="{8D9B8707-E525-4DB6-8558-DD1FC24F12DF}" destId="{B5F1C6A6-DB6F-4DC9-87FD-BAA4301B0F98}" srcOrd="0" destOrd="0" presId="urn:microsoft.com/office/officeart/2016/7/layout/RepeatingBendingProcessNew"/>
    <dgm:cxn modelId="{BAE823DB-5CB5-422D-9ABF-E8A1F36E2201}" type="presParOf" srcId="{9336E55C-43C1-4CA3-A706-ED61879A57E4}" destId="{7C2CC67F-438A-4095-B1AB-C4BD0DA34907}" srcOrd="2" destOrd="0" presId="urn:microsoft.com/office/officeart/2016/7/layout/RepeatingBendingProcessNew"/>
    <dgm:cxn modelId="{5ED4335D-9DDE-4ED1-9B50-DA76637E86E2}" type="presParOf" srcId="{9336E55C-43C1-4CA3-A706-ED61879A57E4}" destId="{784F8F87-AA9C-4386-A595-E5328F954D06}" srcOrd="3" destOrd="0" presId="urn:microsoft.com/office/officeart/2016/7/layout/RepeatingBendingProcessNew"/>
    <dgm:cxn modelId="{8E6BEA37-A9D0-4B84-9314-692D00491056}" type="presParOf" srcId="{784F8F87-AA9C-4386-A595-E5328F954D06}" destId="{75B9310B-9EE2-43E5-8844-0C4D2F121828}" srcOrd="0" destOrd="0" presId="urn:microsoft.com/office/officeart/2016/7/layout/RepeatingBendingProcessNew"/>
    <dgm:cxn modelId="{42B06A52-4452-4A4C-A770-56ED110DE048}" type="presParOf" srcId="{9336E55C-43C1-4CA3-A706-ED61879A57E4}" destId="{37E2F5B3-F6A1-4D83-8C16-EAC6F2232C2B}" srcOrd="4" destOrd="0" presId="urn:microsoft.com/office/officeart/2016/7/layout/RepeatingBendingProcessNew"/>
    <dgm:cxn modelId="{6604EFBF-DB37-4B23-8D36-145A6B965694}" type="presParOf" srcId="{9336E55C-43C1-4CA3-A706-ED61879A57E4}" destId="{6A9111F0-D9C8-4B50-9583-09C944540F76}" srcOrd="5" destOrd="0" presId="urn:microsoft.com/office/officeart/2016/7/layout/RepeatingBendingProcessNew"/>
    <dgm:cxn modelId="{19E1481D-6DBF-47DD-A3D4-4548CD3414D5}" type="presParOf" srcId="{6A9111F0-D9C8-4B50-9583-09C944540F76}" destId="{79A303CF-946B-45AB-98BC-0B4E5DEBE3B1}" srcOrd="0" destOrd="0" presId="urn:microsoft.com/office/officeart/2016/7/layout/RepeatingBendingProcessNew"/>
    <dgm:cxn modelId="{A6D61296-B556-47F0-ADDC-4E2049BDDF47}" type="presParOf" srcId="{9336E55C-43C1-4CA3-A706-ED61879A57E4}" destId="{A754499B-2459-4420-8FB0-2739DA56E29C}" srcOrd="6" destOrd="0" presId="urn:microsoft.com/office/officeart/2016/7/layout/RepeatingBendingProcessNew"/>
    <dgm:cxn modelId="{335F1F0E-5197-4575-BC6C-559A43F438DF}" type="presParOf" srcId="{9336E55C-43C1-4CA3-A706-ED61879A57E4}" destId="{1A0B4FFC-4D89-42BC-8421-77B1AE1649E1}" srcOrd="7" destOrd="0" presId="urn:microsoft.com/office/officeart/2016/7/layout/RepeatingBendingProcessNew"/>
    <dgm:cxn modelId="{608982E0-4F08-4AA9-9E35-98219A5A9667}" type="presParOf" srcId="{1A0B4FFC-4D89-42BC-8421-77B1AE1649E1}" destId="{FD75CD55-D77E-4DEA-A239-C5EF8A75E250}" srcOrd="0" destOrd="0" presId="urn:microsoft.com/office/officeart/2016/7/layout/RepeatingBendingProcessNew"/>
    <dgm:cxn modelId="{FAFD54DE-BACD-4374-AC72-DC5D9E739E76}" type="presParOf" srcId="{9336E55C-43C1-4CA3-A706-ED61879A57E4}" destId="{09C095E1-BCC1-4E30-AED6-7BD42A494D25}" srcOrd="8" destOrd="0" presId="urn:microsoft.com/office/officeart/2016/7/layout/RepeatingBendingProcessNew"/>
    <dgm:cxn modelId="{0426F7FD-58AD-4578-8E8B-8A851828BCEE}" type="presParOf" srcId="{9336E55C-43C1-4CA3-A706-ED61879A57E4}" destId="{49CDD9D7-67BB-4C06-A715-98DC624CBB33}" srcOrd="9" destOrd="0" presId="urn:microsoft.com/office/officeart/2016/7/layout/RepeatingBendingProcessNew"/>
    <dgm:cxn modelId="{690548CA-911A-421B-AE66-8E4AC563AF94}" type="presParOf" srcId="{49CDD9D7-67BB-4C06-A715-98DC624CBB33}" destId="{D4B47177-D343-4508-AF3B-079E8F7DDC0C}" srcOrd="0" destOrd="0" presId="urn:microsoft.com/office/officeart/2016/7/layout/RepeatingBendingProcessNew"/>
    <dgm:cxn modelId="{9CA91FAE-04D8-4D53-8455-8CDA0D752D39}" type="presParOf" srcId="{9336E55C-43C1-4CA3-A706-ED61879A57E4}" destId="{C96F739F-C8DB-435C-9582-DBE739A7A32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929F706-5002-4D49-9DC8-6A5FB61F081E}" type="doc">
      <dgm:prSet loTypeId="urn:microsoft.com/office/officeart/2005/8/layout/venn2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516873-0F10-0C49-B7B9-24E09A427FD6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b="1"/>
            <a:t>INR 5000  Crore-6000 Crore</a:t>
          </a:r>
        </a:p>
      </dgm:t>
    </dgm:pt>
    <dgm:pt modelId="{8CB06A16-6F77-7245-A3FC-A94EA7112B16}" type="parTrans" cxnId="{BF98A392-3BC3-1A41-91E1-D75B7DC67271}">
      <dgm:prSet/>
      <dgm:spPr/>
      <dgm:t>
        <a:bodyPr/>
        <a:lstStyle/>
        <a:p>
          <a:endParaRPr lang="en-GB"/>
        </a:p>
      </dgm:t>
    </dgm:pt>
    <dgm:pt modelId="{264FCF0E-2090-E644-B9EE-4C5C8C20B9DA}" type="sibTrans" cxnId="{BF98A392-3BC3-1A41-91E1-D75B7DC67271}">
      <dgm:prSet/>
      <dgm:spPr/>
      <dgm:t>
        <a:bodyPr/>
        <a:lstStyle/>
        <a:p>
          <a:endParaRPr lang="en-GB"/>
        </a:p>
      </dgm:t>
    </dgm:pt>
    <dgm:pt modelId="{BCD4742E-B5FA-B04D-AF72-96CD26CCEEB7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b="1"/>
            <a:t>INR 250-600 crore</a:t>
          </a:r>
          <a:endParaRPr lang="en-GB"/>
        </a:p>
      </dgm:t>
    </dgm:pt>
    <dgm:pt modelId="{EF26826F-12A8-2F49-8C29-9F30664373F7}" type="parTrans" cxnId="{7FBE674E-2985-3E42-890D-284C85377C46}">
      <dgm:prSet/>
      <dgm:spPr/>
      <dgm:t>
        <a:bodyPr/>
        <a:lstStyle/>
        <a:p>
          <a:endParaRPr lang="en-GB"/>
        </a:p>
      </dgm:t>
    </dgm:pt>
    <dgm:pt modelId="{99C32CC0-045A-C143-ADC1-944D67BE802B}" type="sibTrans" cxnId="{7FBE674E-2985-3E42-890D-284C85377C46}">
      <dgm:prSet/>
      <dgm:spPr/>
      <dgm:t>
        <a:bodyPr/>
        <a:lstStyle/>
        <a:p>
          <a:endParaRPr lang="en-GB"/>
        </a:p>
      </dgm:t>
    </dgm:pt>
    <dgm:pt modelId="{88ECC9AC-FF0C-BB49-9A84-B716D2A74A6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b="1"/>
            <a:t>INR 150-300 crore</a:t>
          </a:r>
          <a:endParaRPr lang="en-GB"/>
        </a:p>
      </dgm:t>
    </dgm:pt>
    <dgm:pt modelId="{C5C6DB40-D2E6-3C46-B423-ECDCD428640C}" type="parTrans" cxnId="{AAABA267-7BD7-2C47-A105-3D8C81CA9249}">
      <dgm:prSet/>
      <dgm:spPr/>
      <dgm:t>
        <a:bodyPr/>
        <a:lstStyle/>
        <a:p>
          <a:endParaRPr lang="en-GB"/>
        </a:p>
      </dgm:t>
    </dgm:pt>
    <dgm:pt modelId="{CC976596-BE63-C14E-8FD3-50C79A87ACDF}" type="sibTrans" cxnId="{AAABA267-7BD7-2C47-A105-3D8C81CA9249}">
      <dgm:prSet/>
      <dgm:spPr/>
      <dgm:t>
        <a:bodyPr/>
        <a:lstStyle/>
        <a:p>
          <a:endParaRPr lang="en-GB"/>
        </a:p>
      </dgm:t>
    </dgm:pt>
    <dgm:pt modelId="{57D3FF1E-C4EC-8B4D-B2B8-11175131CA6A}" type="pres">
      <dgm:prSet presAssocID="{5929F706-5002-4D49-9DC8-6A5FB61F081E}" presName="Name0" presStyleCnt="0">
        <dgm:presLayoutVars>
          <dgm:chMax val="7"/>
          <dgm:resizeHandles val="exact"/>
        </dgm:presLayoutVars>
      </dgm:prSet>
      <dgm:spPr/>
    </dgm:pt>
    <dgm:pt modelId="{A69901B1-6301-FA49-8348-0F21E3FDA63B}" type="pres">
      <dgm:prSet presAssocID="{5929F706-5002-4D49-9DC8-6A5FB61F081E}" presName="comp1" presStyleCnt="0"/>
      <dgm:spPr/>
    </dgm:pt>
    <dgm:pt modelId="{AEDE71B6-FF97-4549-B07D-673FF0574597}" type="pres">
      <dgm:prSet presAssocID="{5929F706-5002-4D49-9DC8-6A5FB61F081E}" presName="circle1" presStyleLbl="node1" presStyleIdx="0" presStyleCnt="3"/>
      <dgm:spPr/>
    </dgm:pt>
    <dgm:pt modelId="{55CF804C-B9A0-3C46-9B06-D6E43188487E}" type="pres">
      <dgm:prSet presAssocID="{5929F706-5002-4D49-9DC8-6A5FB61F081E}" presName="c1text" presStyleLbl="node1" presStyleIdx="0" presStyleCnt="3">
        <dgm:presLayoutVars>
          <dgm:bulletEnabled val="1"/>
        </dgm:presLayoutVars>
      </dgm:prSet>
      <dgm:spPr/>
    </dgm:pt>
    <dgm:pt modelId="{0E44DB15-EE19-454B-A4A9-73F9D403D56C}" type="pres">
      <dgm:prSet presAssocID="{5929F706-5002-4D49-9DC8-6A5FB61F081E}" presName="comp2" presStyleCnt="0"/>
      <dgm:spPr/>
    </dgm:pt>
    <dgm:pt modelId="{EB254E55-FFC3-D744-BCD3-9FEB7DB27112}" type="pres">
      <dgm:prSet presAssocID="{5929F706-5002-4D49-9DC8-6A5FB61F081E}" presName="circle2" presStyleLbl="node1" presStyleIdx="1" presStyleCnt="3"/>
      <dgm:spPr/>
    </dgm:pt>
    <dgm:pt modelId="{965E4179-FCE9-684A-9E5E-1C71D883BA45}" type="pres">
      <dgm:prSet presAssocID="{5929F706-5002-4D49-9DC8-6A5FB61F081E}" presName="c2text" presStyleLbl="node1" presStyleIdx="1" presStyleCnt="3">
        <dgm:presLayoutVars>
          <dgm:bulletEnabled val="1"/>
        </dgm:presLayoutVars>
      </dgm:prSet>
      <dgm:spPr/>
    </dgm:pt>
    <dgm:pt modelId="{62C1DA33-A1C6-4C4E-A205-A041291ACF25}" type="pres">
      <dgm:prSet presAssocID="{5929F706-5002-4D49-9DC8-6A5FB61F081E}" presName="comp3" presStyleCnt="0"/>
      <dgm:spPr/>
    </dgm:pt>
    <dgm:pt modelId="{A1975189-4043-714A-A055-248B64A7BFE6}" type="pres">
      <dgm:prSet presAssocID="{5929F706-5002-4D49-9DC8-6A5FB61F081E}" presName="circle3" presStyleLbl="node1" presStyleIdx="2" presStyleCnt="3"/>
      <dgm:spPr/>
    </dgm:pt>
    <dgm:pt modelId="{41371683-BBBE-2F4C-ADDB-068F6BD37D51}" type="pres">
      <dgm:prSet presAssocID="{5929F706-5002-4D49-9DC8-6A5FB61F081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7FBE674E-2985-3E42-890D-284C85377C46}" srcId="{5929F706-5002-4D49-9DC8-6A5FB61F081E}" destId="{BCD4742E-B5FA-B04D-AF72-96CD26CCEEB7}" srcOrd="1" destOrd="0" parTransId="{EF26826F-12A8-2F49-8C29-9F30664373F7}" sibTransId="{99C32CC0-045A-C143-ADC1-944D67BE802B}"/>
    <dgm:cxn modelId="{AAABA267-7BD7-2C47-A105-3D8C81CA9249}" srcId="{5929F706-5002-4D49-9DC8-6A5FB61F081E}" destId="{88ECC9AC-FF0C-BB49-9A84-B716D2A74A6B}" srcOrd="2" destOrd="0" parTransId="{C5C6DB40-D2E6-3C46-B423-ECDCD428640C}" sibTransId="{CC976596-BE63-C14E-8FD3-50C79A87ACDF}"/>
    <dgm:cxn modelId="{853B2C74-1641-4E48-A915-DD170DE1E8E9}" type="presOf" srcId="{E6516873-0F10-0C49-B7B9-24E09A427FD6}" destId="{55CF804C-B9A0-3C46-9B06-D6E43188487E}" srcOrd="1" destOrd="0" presId="urn:microsoft.com/office/officeart/2005/8/layout/venn2"/>
    <dgm:cxn modelId="{BF98A392-3BC3-1A41-91E1-D75B7DC67271}" srcId="{5929F706-5002-4D49-9DC8-6A5FB61F081E}" destId="{E6516873-0F10-0C49-B7B9-24E09A427FD6}" srcOrd="0" destOrd="0" parTransId="{8CB06A16-6F77-7245-A3FC-A94EA7112B16}" sibTransId="{264FCF0E-2090-E644-B9EE-4C5C8C20B9DA}"/>
    <dgm:cxn modelId="{C76A36AB-91A7-3C40-946D-E035E55BDB00}" type="presOf" srcId="{BCD4742E-B5FA-B04D-AF72-96CD26CCEEB7}" destId="{EB254E55-FFC3-D744-BCD3-9FEB7DB27112}" srcOrd="0" destOrd="0" presId="urn:microsoft.com/office/officeart/2005/8/layout/venn2"/>
    <dgm:cxn modelId="{07B207AC-E554-124E-8CA0-EFA1671B86E7}" type="presOf" srcId="{88ECC9AC-FF0C-BB49-9A84-B716D2A74A6B}" destId="{A1975189-4043-714A-A055-248B64A7BFE6}" srcOrd="0" destOrd="0" presId="urn:microsoft.com/office/officeart/2005/8/layout/venn2"/>
    <dgm:cxn modelId="{0C107CBD-0415-5349-8097-E541E1216A26}" type="presOf" srcId="{E6516873-0F10-0C49-B7B9-24E09A427FD6}" destId="{AEDE71B6-FF97-4549-B07D-673FF0574597}" srcOrd="0" destOrd="0" presId="urn:microsoft.com/office/officeart/2005/8/layout/venn2"/>
    <dgm:cxn modelId="{C59D84D7-E6BB-9D46-B639-5DFD02A24E6E}" type="presOf" srcId="{5929F706-5002-4D49-9DC8-6A5FB61F081E}" destId="{57D3FF1E-C4EC-8B4D-B2B8-11175131CA6A}" srcOrd="0" destOrd="0" presId="urn:microsoft.com/office/officeart/2005/8/layout/venn2"/>
    <dgm:cxn modelId="{DE709EDA-EA12-CD45-A148-C8F16271501B}" type="presOf" srcId="{BCD4742E-B5FA-B04D-AF72-96CD26CCEEB7}" destId="{965E4179-FCE9-684A-9E5E-1C71D883BA45}" srcOrd="1" destOrd="0" presId="urn:microsoft.com/office/officeart/2005/8/layout/venn2"/>
    <dgm:cxn modelId="{7A91C5DA-D3AC-E649-9EDB-98D868CF7936}" type="presOf" srcId="{88ECC9AC-FF0C-BB49-9A84-B716D2A74A6B}" destId="{41371683-BBBE-2F4C-ADDB-068F6BD37D51}" srcOrd="1" destOrd="0" presId="urn:microsoft.com/office/officeart/2005/8/layout/venn2"/>
    <dgm:cxn modelId="{1599C4C8-692B-A846-9809-760A7CA439DB}" type="presParOf" srcId="{57D3FF1E-C4EC-8B4D-B2B8-11175131CA6A}" destId="{A69901B1-6301-FA49-8348-0F21E3FDA63B}" srcOrd="0" destOrd="0" presId="urn:microsoft.com/office/officeart/2005/8/layout/venn2"/>
    <dgm:cxn modelId="{0E40D531-7A03-7045-A717-7869AD1DA04E}" type="presParOf" srcId="{A69901B1-6301-FA49-8348-0F21E3FDA63B}" destId="{AEDE71B6-FF97-4549-B07D-673FF0574597}" srcOrd="0" destOrd="0" presId="urn:microsoft.com/office/officeart/2005/8/layout/venn2"/>
    <dgm:cxn modelId="{2D8D729A-2B94-014B-A1D7-15C75060A860}" type="presParOf" srcId="{A69901B1-6301-FA49-8348-0F21E3FDA63B}" destId="{55CF804C-B9A0-3C46-9B06-D6E43188487E}" srcOrd="1" destOrd="0" presId="urn:microsoft.com/office/officeart/2005/8/layout/venn2"/>
    <dgm:cxn modelId="{2ED7C7C7-4F8E-1B49-A367-4433F95641AF}" type="presParOf" srcId="{57D3FF1E-C4EC-8B4D-B2B8-11175131CA6A}" destId="{0E44DB15-EE19-454B-A4A9-73F9D403D56C}" srcOrd="1" destOrd="0" presId="urn:microsoft.com/office/officeart/2005/8/layout/venn2"/>
    <dgm:cxn modelId="{BFE17665-EA94-7241-B2EB-69EA85FE76A8}" type="presParOf" srcId="{0E44DB15-EE19-454B-A4A9-73F9D403D56C}" destId="{EB254E55-FFC3-D744-BCD3-9FEB7DB27112}" srcOrd="0" destOrd="0" presId="urn:microsoft.com/office/officeart/2005/8/layout/venn2"/>
    <dgm:cxn modelId="{5C5AD6D4-91D5-704A-B26B-3A54C1AAA7FC}" type="presParOf" srcId="{0E44DB15-EE19-454B-A4A9-73F9D403D56C}" destId="{965E4179-FCE9-684A-9E5E-1C71D883BA45}" srcOrd="1" destOrd="0" presId="urn:microsoft.com/office/officeart/2005/8/layout/venn2"/>
    <dgm:cxn modelId="{FC8F6DA5-FB11-CA47-BC41-782ADABC0D77}" type="presParOf" srcId="{57D3FF1E-C4EC-8B4D-B2B8-11175131CA6A}" destId="{62C1DA33-A1C6-4C4E-A205-A041291ACF25}" srcOrd="2" destOrd="0" presId="urn:microsoft.com/office/officeart/2005/8/layout/venn2"/>
    <dgm:cxn modelId="{5D398029-F2AA-FE4B-AC73-C06F8C206EDE}" type="presParOf" srcId="{62C1DA33-A1C6-4C4E-A205-A041291ACF25}" destId="{A1975189-4043-714A-A055-248B64A7BFE6}" srcOrd="0" destOrd="0" presId="urn:microsoft.com/office/officeart/2005/8/layout/venn2"/>
    <dgm:cxn modelId="{D71614D2-03B7-6343-916F-0DF378B3EDF2}" type="presParOf" srcId="{62C1DA33-A1C6-4C4E-A205-A041291ACF25}" destId="{41371683-BBBE-2F4C-ADDB-068F6BD37D5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B11FC8-0EEB-4D21-AE60-0AC499635EA2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C3C98E54-05BA-4E19-B342-DFE72F0D80D8}" type="pres">
      <dgm:prSet presAssocID="{C5B11FC8-0EEB-4D21-AE60-0AC499635EA2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A13ABA2-01C6-454B-A15F-AA933D62377F}" type="presOf" srcId="{C5B11FC8-0EEB-4D21-AE60-0AC499635EA2}" destId="{C3C98E54-05BA-4E19-B342-DFE72F0D80D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EB23A-008F-4413-B241-DDFECD20F2EF}">
      <dsp:nvSpPr>
        <dsp:cNvPr id="0" name=""/>
        <dsp:cNvSpPr/>
      </dsp:nvSpPr>
      <dsp:spPr>
        <a:xfrm>
          <a:off x="0" y="155467"/>
          <a:ext cx="10341429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People are aware of the problem of using chemicals, but this is not a major concern for them as they haven't found an efficient alternative.</a:t>
          </a:r>
          <a:endParaRPr lang="en-IN" sz="2700" kern="1200"/>
        </a:p>
      </dsp:txBody>
      <dsp:txXfrm>
        <a:off x="52431" y="207898"/>
        <a:ext cx="10236567" cy="9691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BE47E0-5A6C-4047-A0BC-6BF75F46D53D}">
      <dsp:nvSpPr>
        <dsp:cNvPr id="0" name=""/>
        <dsp:cNvSpPr/>
      </dsp:nvSpPr>
      <dsp:spPr>
        <a:xfrm>
          <a:off x="879792" y="0"/>
          <a:ext cx="9970981" cy="130074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E1341-8967-4ABF-AEE6-9EF6570CF329}">
      <dsp:nvSpPr>
        <dsp:cNvPr id="0" name=""/>
        <dsp:cNvSpPr/>
      </dsp:nvSpPr>
      <dsp:spPr>
        <a:xfrm>
          <a:off x="1924546" y="240426"/>
          <a:ext cx="7881474" cy="8198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We initially started with bioenzyme formulations and subsequently developed an MVP from biosurfactant 1, followed by further enhancements with biosurfactant 2.</a:t>
          </a:r>
          <a:endParaRPr lang="en-IN" sz="1600" kern="1200"/>
        </a:p>
      </dsp:txBody>
      <dsp:txXfrm>
        <a:off x="1964570" y="280450"/>
        <a:ext cx="7801426" cy="7398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2DBE1-B381-7D46-9F96-BF97890AEEA3}">
      <dsp:nvSpPr>
        <dsp:cNvPr id="0" name=""/>
        <dsp:cNvSpPr/>
      </dsp:nvSpPr>
      <dsp:spPr>
        <a:xfrm>
          <a:off x="204337" y="23"/>
          <a:ext cx="1773106" cy="10638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Eco and Health-Conscious Consumers</a:t>
          </a:r>
        </a:p>
      </dsp:txBody>
      <dsp:txXfrm>
        <a:off x="204337" y="23"/>
        <a:ext cx="1773106" cy="1063863"/>
      </dsp:txXfrm>
    </dsp:sp>
    <dsp:sp modelId="{9E8A6DB6-81A9-2E4C-AA05-C101B3C85665}">
      <dsp:nvSpPr>
        <dsp:cNvPr id="0" name=""/>
        <dsp:cNvSpPr/>
      </dsp:nvSpPr>
      <dsp:spPr>
        <a:xfrm>
          <a:off x="2154754" y="23"/>
          <a:ext cx="1773106" cy="1063863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Individuals with Allergies and Skin Sensitivity</a:t>
          </a:r>
        </a:p>
      </dsp:txBody>
      <dsp:txXfrm>
        <a:off x="2154754" y="23"/>
        <a:ext cx="1773106" cy="1063863"/>
      </dsp:txXfrm>
    </dsp:sp>
    <dsp:sp modelId="{7DE516A3-C4C9-3E4E-8EFC-1955E482B39A}">
      <dsp:nvSpPr>
        <dsp:cNvPr id="0" name=""/>
        <dsp:cNvSpPr/>
      </dsp:nvSpPr>
      <dsp:spPr>
        <a:xfrm>
          <a:off x="4105171" y="23"/>
          <a:ext cx="1773106" cy="10638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Organisations with Sustainable Procurement Policies</a:t>
          </a:r>
        </a:p>
      </dsp:txBody>
      <dsp:txXfrm>
        <a:off x="4105171" y="23"/>
        <a:ext cx="1773106" cy="1063863"/>
      </dsp:txXfrm>
    </dsp:sp>
    <dsp:sp modelId="{8C091994-CE0D-D749-BE81-74228C39D1D0}">
      <dsp:nvSpPr>
        <dsp:cNvPr id="0" name=""/>
        <dsp:cNvSpPr/>
      </dsp:nvSpPr>
      <dsp:spPr>
        <a:xfrm>
          <a:off x="204337" y="1241198"/>
          <a:ext cx="1773106" cy="1063863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Parents with young children</a:t>
          </a:r>
        </a:p>
      </dsp:txBody>
      <dsp:txXfrm>
        <a:off x="204337" y="1241198"/>
        <a:ext cx="1773106" cy="1063863"/>
      </dsp:txXfrm>
    </dsp:sp>
    <dsp:sp modelId="{4D1AA41F-5038-8C4E-9BF2-B19AACB0D8CD}">
      <dsp:nvSpPr>
        <dsp:cNvPr id="0" name=""/>
        <dsp:cNvSpPr/>
      </dsp:nvSpPr>
      <dsp:spPr>
        <a:xfrm>
          <a:off x="2154754" y="1241198"/>
          <a:ext cx="1773106" cy="10638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Pet Owners</a:t>
          </a:r>
        </a:p>
      </dsp:txBody>
      <dsp:txXfrm>
        <a:off x="2154754" y="1241198"/>
        <a:ext cx="1773106" cy="1063863"/>
      </dsp:txXfrm>
    </dsp:sp>
    <dsp:sp modelId="{CDBB9BC6-0C64-A947-AEEB-B75D6D288EBC}">
      <dsp:nvSpPr>
        <dsp:cNvPr id="0" name=""/>
        <dsp:cNvSpPr/>
      </dsp:nvSpPr>
      <dsp:spPr>
        <a:xfrm>
          <a:off x="4081943" y="1233048"/>
          <a:ext cx="1773106" cy="1063863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Organic and Natural Product Enthusiasts </a:t>
          </a:r>
        </a:p>
      </dsp:txBody>
      <dsp:txXfrm>
        <a:off x="4081943" y="1233048"/>
        <a:ext cx="1773106" cy="1063863"/>
      </dsp:txXfrm>
    </dsp:sp>
    <dsp:sp modelId="{1303B4EB-E422-6748-AC41-08927E1DC590}">
      <dsp:nvSpPr>
        <dsp:cNvPr id="0" name=""/>
        <dsp:cNvSpPr/>
      </dsp:nvSpPr>
      <dsp:spPr>
        <a:xfrm>
          <a:off x="2154754" y="2482372"/>
          <a:ext cx="1773106" cy="10638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Millennial and Gen Z Consumers</a:t>
          </a:r>
        </a:p>
      </dsp:txBody>
      <dsp:txXfrm>
        <a:off x="2154754" y="2482372"/>
        <a:ext cx="1773106" cy="106386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B8707-E525-4DB6-8558-DD1FC24F12DF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E65D37D9-4D82-41ED-84A8-01B8CF313EEE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Handing over the samples to min 20 users by this week (Aug 8</a:t>
          </a:r>
          <a:r>
            <a:rPr lang="en-US" sz="2000" kern="1200" baseline="30000"/>
            <a:t>th</a:t>
          </a:r>
          <a:r>
            <a:rPr lang="en-US" sz="2000" kern="1200"/>
            <a:t>)</a:t>
          </a:r>
        </a:p>
      </dsp:txBody>
      <dsp:txXfrm>
        <a:off x="8061" y="5979"/>
        <a:ext cx="3034531" cy="1820718"/>
      </dsp:txXfrm>
    </dsp:sp>
    <dsp:sp modelId="{784F8F87-AA9C-4386-A595-E5328F954D06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1418782"/>
              <a:satOff val="3844"/>
              <a:lumOff val="-303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7C2CC67F-438A-4095-B1AB-C4BD0DA34907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2">
            <a:hueOff val="1135026"/>
            <a:satOff val="3075"/>
            <a:lumOff val="-24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Collecting product reviews from users</a:t>
          </a:r>
        </a:p>
      </dsp:txBody>
      <dsp:txXfrm>
        <a:off x="3740534" y="5979"/>
        <a:ext cx="3034531" cy="1820718"/>
      </dsp:txXfrm>
    </dsp:sp>
    <dsp:sp modelId="{6A9111F0-D9C8-4B50-9583-09C944540F76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2">
              <a:hueOff val="2837564"/>
              <a:satOff val="7688"/>
              <a:lumOff val="-607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37E2F5B3-F6A1-4D83-8C16-EAC6F2232C2B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2">
            <a:hueOff val="2270052"/>
            <a:satOff val="6150"/>
            <a:lumOff val="-48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Finalizing the packaging – done?  </a:t>
          </a:r>
        </a:p>
      </dsp:txBody>
      <dsp:txXfrm>
        <a:off x="7473007" y="5979"/>
        <a:ext cx="3034531" cy="1820718"/>
      </dsp:txXfrm>
    </dsp:sp>
    <dsp:sp modelId="{1A0B4FFC-4D89-42BC-8421-77B1AE1649E1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4256347"/>
              <a:satOff val="11531"/>
              <a:lumOff val="-911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A754499B-2459-4420-8FB0-2739DA56E29C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2">
            <a:hueOff val="3405077"/>
            <a:satOff val="9225"/>
            <a:lumOff val="-7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Designing the sticker to put on the bottles - done</a:t>
          </a:r>
        </a:p>
      </dsp:txBody>
      <dsp:txXfrm>
        <a:off x="8061" y="2524640"/>
        <a:ext cx="3034531" cy="1820718"/>
      </dsp:txXfrm>
    </dsp:sp>
    <dsp:sp modelId="{49CDD9D7-67BB-4C06-A715-98DC624CBB33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5675129"/>
              <a:satOff val="15375"/>
              <a:lumOff val="-12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09C095E1-BCC1-4E30-AED6-7BD42A494D25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2">
            <a:hueOff val="4540103"/>
            <a:satOff val="12300"/>
            <a:lumOff val="-97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Continuous product improvisation based on user feedback</a:t>
          </a:r>
        </a:p>
      </dsp:txBody>
      <dsp:txXfrm>
        <a:off x="3740534" y="2524640"/>
        <a:ext cx="3034531" cy="1820718"/>
      </dsp:txXfrm>
    </dsp:sp>
    <dsp:sp modelId="{C96F739F-C8DB-435C-9582-DBE739A7A32E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2">
            <a:hueOff val="5675129"/>
            <a:satOff val="15375"/>
            <a:lumOff val="-12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Cost Analysis and Pricing Model </a:t>
          </a:r>
        </a:p>
      </dsp:txBody>
      <dsp:txXfrm>
        <a:off x="7473007" y="2524640"/>
        <a:ext cx="3034531" cy="1820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F57D6-41E0-4A46-B9F8-43470F0B7A79}">
      <dsp:nvSpPr>
        <dsp:cNvPr id="0" name=""/>
        <dsp:cNvSpPr/>
      </dsp:nvSpPr>
      <dsp:spPr>
        <a:xfrm>
          <a:off x="682" y="164422"/>
          <a:ext cx="2974074" cy="14870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Preciseness while manufacturing</a:t>
          </a:r>
        </a:p>
      </dsp:txBody>
      <dsp:txXfrm>
        <a:off x="682" y="164422"/>
        <a:ext cx="2974074" cy="1487037"/>
      </dsp:txXfrm>
    </dsp:sp>
    <dsp:sp modelId="{D0D4D945-F4C2-4C48-A346-50EA35E95E23}">
      <dsp:nvSpPr>
        <dsp:cNvPr id="0" name=""/>
        <dsp:cNvSpPr/>
      </dsp:nvSpPr>
      <dsp:spPr>
        <a:xfrm>
          <a:off x="3599313" y="164422"/>
          <a:ext cx="2974074" cy="14870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Acceptance of the product due to less foam, froathing</a:t>
          </a:r>
        </a:p>
      </dsp:txBody>
      <dsp:txXfrm>
        <a:off x="3599313" y="164422"/>
        <a:ext cx="2974074" cy="1487037"/>
      </dsp:txXfrm>
    </dsp:sp>
    <dsp:sp modelId="{D3A622AC-66A9-45F1-BA92-B76CE31B85C2}">
      <dsp:nvSpPr>
        <dsp:cNvPr id="0" name=""/>
        <dsp:cNvSpPr/>
      </dsp:nvSpPr>
      <dsp:spPr>
        <a:xfrm>
          <a:off x="7197943" y="164422"/>
          <a:ext cx="2974074" cy="14870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Awareness of the product </a:t>
          </a:r>
        </a:p>
      </dsp:txBody>
      <dsp:txXfrm>
        <a:off x="7197943" y="164422"/>
        <a:ext cx="2974074" cy="14870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30E46-8F41-40FE-9E5F-436A4E6558CB}">
      <dsp:nvSpPr>
        <dsp:cNvPr id="0" name=""/>
        <dsp:cNvSpPr/>
      </dsp:nvSpPr>
      <dsp:spPr>
        <a:xfrm>
          <a:off x="1940372" y="687"/>
          <a:ext cx="3190848" cy="1914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Product Shelf life</a:t>
          </a:r>
        </a:p>
      </dsp:txBody>
      <dsp:txXfrm>
        <a:off x="1940372" y="687"/>
        <a:ext cx="3190848" cy="1914509"/>
      </dsp:txXfrm>
    </dsp:sp>
    <dsp:sp modelId="{57E982F0-BB7A-48E2-B1B2-88C17E69F1CD}">
      <dsp:nvSpPr>
        <dsp:cNvPr id="0" name=""/>
        <dsp:cNvSpPr/>
      </dsp:nvSpPr>
      <dsp:spPr>
        <a:xfrm>
          <a:off x="5450305" y="687"/>
          <a:ext cx="3190848" cy="1914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User Acceptance</a:t>
          </a:r>
        </a:p>
      </dsp:txBody>
      <dsp:txXfrm>
        <a:off x="5450305" y="687"/>
        <a:ext cx="3190848" cy="1914509"/>
      </dsp:txXfrm>
    </dsp:sp>
    <dsp:sp modelId="{68CFCFFD-3B96-4F8D-8F62-B50BF5132C7A}">
      <dsp:nvSpPr>
        <dsp:cNvPr id="0" name=""/>
        <dsp:cNvSpPr/>
      </dsp:nvSpPr>
      <dsp:spPr>
        <a:xfrm>
          <a:off x="8960239" y="687"/>
          <a:ext cx="3152845" cy="1914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Sensitivity in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Manufacturing</a:t>
          </a:r>
        </a:p>
      </dsp:txBody>
      <dsp:txXfrm>
        <a:off x="8960239" y="687"/>
        <a:ext cx="3152845" cy="1914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BE47E0-5A6C-4047-A0BC-6BF75F46D53D}">
      <dsp:nvSpPr>
        <dsp:cNvPr id="0" name=""/>
        <dsp:cNvSpPr/>
      </dsp:nvSpPr>
      <dsp:spPr>
        <a:xfrm>
          <a:off x="879792" y="0"/>
          <a:ext cx="9970981" cy="130074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E1341-8967-4ABF-AEE6-9EF6570CF329}">
      <dsp:nvSpPr>
        <dsp:cNvPr id="0" name=""/>
        <dsp:cNvSpPr/>
      </dsp:nvSpPr>
      <dsp:spPr>
        <a:xfrm>
          <a:off x="1924546" y="240426"/>
          <a:ext cx="7881474" cy="8198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We initially started with bioenzyme formulations and subsequently developed an MVP from biosurfactant 1, followed by further enhancements with biosurfactant 2.</a:t>
          </a:r>
          <a:endParaRPr lang="en-IN" sz="1600" kern="1200"/>
        </a:p>
      </dsp:txBody>
      <dsp:txXfrm>
        <a:off x="1964570" y="280450"/>
        <a:ext cx="7801426" cy="7398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72531-80E7-4F63-9A93-9EC348102C39}">
      <dsp:nvSpPr>
        <dsp:cNvPr id="0" name=""/>
        <dsp:cNvSpPr/>
      </dsp:nvSpPr>
      <dsp:spPr>
        <a:xfrm>
          <a:off x="0" y="48195"/>
          <a:ext cx="6870954" cy="81081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Informational Website Mock-Up</a:t>
          </a:r>
          <a:endParaRPr lang="en-IN" sz="3300" kern="1200"/>
        </a:p>
      </dsp:txBody>
      <dsp:txXfrm>
        <a:off x="39580" y="87775"/>
        <a:ext cx="6791794" cy="731650"/>
      </dsp:txXfrm>
    </dsp:sp>
    <dsp:sp modelId="{407382AA-023F-40DD-AB36-07AD878D3627}">
      <dsp:nvSpPr>
        <dsp:cNvPr id="0" name=""/>
        <dsp:cNvSpPr/>
      </dsp:nvSpPr>
      <dsp:spPr>
        <a:xfrm>
          <a:off x="0" y="954045"/>
          <a:ext cx="6870954" cy="81081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https://g-enzy.godaddysites.com/</a:t>
          </a:r>
          <a:r>
            <a:rPr lang="en-US" sz="3300" b="1" kern="1200">
              <a:solidFill>
                <a:schemeClr val="bg1"/>
              </a:solidFill>
            </a:rPr>
            <a:t> </a:t>
          </a:r>
          <a:endParaRPr lang="en-IN" sz="3300" kern="1200">
            <a:solidFill>
              <a:schemeClr val="bg1"/>
            </a:solidFill>
          </a:endParaRPr>
        </a:p>
      </dsp:txBody>
      <dsp:txXfrm>
        <a:off x="39580" y="993625"/>
        <a:ext cx="6791794" cy="731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B8707-E525-4DB6-8558-DD1FC24F12DF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E65D37D9-4D82-41ED-84A8-01B8CF313EEE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Handing over the samples to min 20 users by next week (Aug 8</a:t>
          </a:r>
          <a:r>
            <a:rPr lang="en-US" sz="2000" kern="1200" baseline="30000"/>
            <a:t>th</a:t>
          </a:r>
          <a:r>
            <a:rPr lang="en-US" sz="2000" kern="1200"/>
            <a:t>)</a:t>
          </a:r>
        </a:p>
      </dsp:txBody>
      <dsp:txXfrm>
        <a:off x="8061" y="5979"/>
        <a:ext cx="3034531" cy="1820718"/>
      </dsp:txXfrm>
    </dsp:sp>
    <dsp:sp modelId="{784F8F87-AA9C-4386-A595-E5328F954D06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1418782"/>
              <a:satOff val="3844"/>
              <a:lumOff val="-303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7C2CC67F-438A-4095-B1AB-C4BD0DA34907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2">
            <a:hueOff val="1135026"/>
            <a:satOff val="3075"/>
            <a:lumOff val="-24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Collecting product reviews from users</a:t>
          </a:r>
        </a:p>
      </dsp:txBody>
      <dsp:txXfrm>
        <a:off x="3740534" y="5979"/>
        <a:ext cx="3034531" cy="1820718"/>
      </dsp:txXfrm>
    </dsp:sp>
    <dsp:sp modelId="{6A9111F0-D9C8-4B50-9583-09C944540F76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2">
              <a:hueOff val="2837564"/>
              <a:satOff val="7688"/>
              <a:lumOff val="-607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37E2F5B3-F6A1-4D83-8C16-EAC6F2232C2B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2">
            <a:hueOff val="2270052"/>
            <a:satOff val="6150"/>
            <a:lumOff val="-48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Finalizing the packaging  </a:t>
          </a:r>
        </a:p>
      </dsp:txBody>
      <dsp:txXfrm>
        <a:off x="7473007" y="5979"/>
        <a:ext cx="3034531" cy="1820718"/>
      </dsp:txXfrm>
    </dsp:sp>
    <dsp:sp modelId="{1A0B4FFC-4D89-42BC-8421-77B1AE1649E1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4256347"/>
              <a:satOff val="11531"/>
              <a:lumOff val="-911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A754499B-2459-4420-8FB0-2739DA56E29C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2">
            <a:hueOff val="3405077"/>
            <a:satOff val="9225"/>
            <a:lumOff val="-7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Designing the sticker to put on the bottles</a:t>
          </a:r>
        </a:p>
      </dsp:txBody>
      <dsp:txXfrm>
        <a:off x="8061" y="2524640"/>
        <a:ext cx="3034531" cy="1820718"/>
      </dsp:txXfrm>
    </dsp:sp>
    <dsp:sp modelId="{49CDD9D7-67BB-4C06-A715-98DC624CBB33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5675129"/>
              <a:satOff val="15375"/>
              <a:lumOff val="-12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09C095E1-BCC1-4E30-AED6-7BD42A494D25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2">
            <a:hueOff val="4540103"/>
            <a:satOff val="12300"/>
            <a:lumOff val="-97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Continuous product improvisation based on user feedback</a:t>
          </a:r>
        </a:p>
      </dsp:txBody>
      <dsp:txXfrm>
        <a:off x="3740534" y="2524640"/>
        <a:ext cx="3034531" cy="1820718"/>
      </dsp:txXfrm>
    </dsp:sp>
    <dsp:sp modelId="{C96F739F-C8DB-435C-9582-DBE739A7A32E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2">
            <a:hueOff val="5675129"/>
            <a:satOff val="15375"/>
            <a:lumOff val="-12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Cost Analysis and Pricing Model </a:t>
          </a:r>
        </a:p>
      </dsp:txBody>
      <dsp:txXfrm>
        <a:off x="7473007" y="2524640"/>
        <a:ext cx="3034531" cy="18207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E71B6-FF97-4549-B07D-673FF0574597}">
      <dsp:nvSpPr>
        <dsp:cNvPr id="0" name=""/>
        <dsp:cNvSpPr/>
      </dsp:nvSpPr>
      <dsp:spPr>
        <a:xfrm>
          <a:off x="342780" y="0"/>
          <a:ext cx="3252007" cy="3252007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/>
            <a:t>INR 5000  Crore-6000 Crore</a:t>
          </a:r>
        </a:p>
      </dsp:txBody>
      <dsp:txXfrm>
        <a:off x="1400495" y="162600"/>
        <a:ext cx="1136576" cy="487801"/>
      </dsp:txXfrm>
    </dsp:sp>
    <dsp:sp modelId="{EB254E55-FFC3-D744-BCD3-9FEB7DB27112}">
      <dsp:nvSpPr>
        <dsp:cNvPr id="0" name=""/>
        <dsp:cNvSpPr/>
      </dsp:nvSpPr>
      <dsp:spPr>
        <a:xfrm>
          <a:off x="749280" y="813001"/>
          <a:ext cx="2439006" cy="2439006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/>
            <a:t>INR 250-600 crore</a:t>
          </a:r>
          <a:endParaRPr lang="en-GB" sz="1000" kern="1200"/>
        </a:p>
      </dsp:txBody>
      <dsp:txXfrm>
        <a:off x="1400495" y="965439"/>
        <a:ext cx="1136576" cy="457313"/>
      </dsp:txXfrm>
    </dsp:sp>
    <dsp:sp modelId="{A1975189-4043-714A-A055-248B64A7BFE6}">
      <dsp:nvSpPr>
        <dsp:cNvPr id="0" name=""/>
        <dsp:cNvSpPr/>
      </dsp:nvSpPr>
      <dsp:spPr>
        <a:xfrm>
          <a:off x="1155781" y="1626003"/>
          <a:ext cx="1626003" cy="1626003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/>
            <a:t>INR 150-300 crore</a:t>
          </a:r>
          <a:endParaRPr lang="en-GB" sz="1000" kern="1200"/>
        </a:p>
      </dsp:txBody>
      <dsp:txXfrm>
        <a:off x="1393904" y="2032505"/>
        <a:ext cx="1149758" cy="8130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94CC-7DA1-46F4-8799-CB5FB36A5964}" type="datetimeFigureOut">
              <a:rPr lang="en-IN" smtClean="0"/>
              <a:t>14/10/25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4CABE-7E96-48B3-A7FD-7AF6D35C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58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4CABE-7E96-48B3-A7FD-7AF6D35CD12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126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4CABE-7E96-48B3-A7FD-7AF6D35CD12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87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4CABE-7E96-48B3-A7FD-7AF6D35CD12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200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4CABE-7E96-48B3-A7FD-7AF6D35CD12F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47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4CABE-7E96-48B3-A7FD-7AF6D35CD12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69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4CABE-7E96-48B3-A7FD-7AF6D35CD12F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162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4CABE-7E96-48B3-A7FD-7AF6D35CD12F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378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4CABE-7E96-48B3-A7FD-7AF6D35CD12F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41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4CABE-7E96-48B3-A7FD-7AF6D35CD12F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78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8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5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37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13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8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07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10/14/25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8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10/14/25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51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10/14/25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9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5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96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07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2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4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11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10/14/25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3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10/14/25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9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10/14/25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12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5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3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7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diagramQuickStyle" Target="../diagrams/quickStyle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diagramLayout" Target="../diagrams/layout5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11" Type="http://schemas.openxmlformats.org/officeDocument/2006/relationships/diagramData" Target="../diagrams/data5.xml"/><Relationship Id="rId5" Type="http://schemas.openxmlformats.org/officeDocument/2006/relationships/diagramQuickStyle" Target="../diagrams/quickStyle4.xml"/><Relationship Id="rId15" Type="http://schemas.microsoft.com/office/2007/relationships/diagramDrawing" Target="../diagrams/drawing5.xml"/><Relationship Id="rId10" Type="http://schemas.openxmlformats.org/officeDocument/2006/relationships/image" Target="../media/image35.jpeg"/><Relationship Id="rId4" Type="http://schemas.openxmlformats.org/officeDocument/2006/relationships/diagramLayout" Target="../diagrams/layout4.xml"/><Relationship Id="rId9" Type="http://schemas.openxmlformats.org/officeDocument/2006/relationships/image" Target="../media/image34.jpeg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1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6.xml"/><Relationship Id="rId5" Type="http://schemas.openxmlformats.org/officeDocument/2006/relationships/image" Target="../media/image43.png"/><Relationship Id="rId10" Type="http://schemas.microsoft.com/office/2007/relationships/diagramDrawing" Target="../diagrams/drawing6.xml"/><Relationship Id="rId4" Type="http://schemas.openxmlformats.org/officeDocument/2006/relationships/image" Target="../media/image42.png"/><Relationship Id="rId9" Type="http://schemas.openxmlformats.org/officeDocument/2006/relationships/diagramColors" Target="../diagrams/colors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chart" Target="../charts/chart1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diagramQuickStyle" Target="../diagrams/quickStyle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.xml"/><Relationship Id="rId11" Type="http://schemas.openxmlformats.org/officeDocument/2006/relationships/diagramData" Target="../diagrams/data10.xml"/><Relationship Id="rId5" Type="http://schemas.openxmlformats.org/officeDocument/2006/relationships/diagramQuickStyle" Target="../diagrams/quickStyle9.xml"/><Relationship Id="rId15" Type="http://schemas.microsoft.com/office/2007/relationships/diagramDrawing" Target="../diagrams/drawing10.xml"/><Relationship Id="rId10" Type="http://schemas.openxmlformats.org/officeDocument/2006/relationships/image" Target="../media/image35.jpeg"/><Relationship Id="rId4" Type="http://schemas.openxmlformats.org/officeDocument/2006/relationships/diagramLayout" Target="../diagrams/layout9.xml"/><Relationship Id="rId9" Type="http://schemas.openxmlformats.org/officeDocument/2006/relationships/image" Target="../media/image34.jpeg"/><Relationship Id="rId14" Type="http://schemas.openxmlformats.org/officeDocument/2006/relationships/diagramColors" Target="../diagrams/colors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40.jpe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Plastic containers in bright colours">
            <a:extLst>
              <a:ext uri="{FF2B5EF4-FFF2-40B4-BE49-F238E27FC236}">
                <a16:creationId xmlns:a16="http://schemas.microsoft.com/office/drawing/2014/main" id="{D4486D6A-4DEC-9D4D-5C7F-1DDAB633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4D4C8-E123-4D55-50E9-CFE21CD20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5496306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b="1">
                <a:solidFill>
                  <a:schemeClr val="accent6"/>
                </a:solidFill>
              </a:rPr>
              <a:t>Non-Toxic Cleaning Agents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2A26D-3873-7B57-8220-9C28D1B99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2" y="4808718"/>
            <a:ext cx="3989578" cy="1604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accent1">
                    <a:lumMod val="50000"/>
                  </a:schemeClr>
                </a:solidFill>
              </a:rPr>
              <a:t>Chaarshani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accent1">
                    <a:lumMod val="50000"/>
                  </a:schemeClr>
                </a:solidFill>
              </a:rPr>
              <a:t>Mrinalini 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 err="1">
                <a:solidFill>
                  <a:schemeClr val="accent1">
                    <a:lumMod val="50000"/>
                  </a:schemeClr>
                </a:solidFill>
              </a:rPr>
              <a:t>Praseed</a:t>
            </a:r>
            <a:r>
              <a:rPr lang="en-US" sz="17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700" b="1" err="1">
                <a:solidFill>
                  <a:schemeClr val="accent1">
                    <a:lumMod val="50000"/>
                  </a:schemeClr>
                </a:solidFill>
              </a:rPr>
              <a:t>Chandriki</a:t>
            </a:r>
            <a:endParaRPr lang="en-US" sz="1700" b="1">
              <a:solidFill>
                <a:schemeClr val="accent1">
                  <a:lumMod val="5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accent1">
                    <a:lumMod val="50000"/>
                  </a:schemeClr>
                </a:solidFill>
              </a:rPr>
              <a:t>Shruthi </a:t>
            </a:r>
            <a:r>
              <a:rPr lang="en-US" sz="1700" b="1" err="1">
                <a:solidFill>
                  <a:schemeClr val="accent1">
                    <a:lumMod val="50000"/>
                  </a:schemeClr>
                </a:solidFill>
              </a:rPr>
              <a:t>Nagaraja</a:t>
            </a:r>
            <a:endParaRPr lang="en-US" sz="1700" b="1">
              <a:solidFill>
                <a:schemeClr val="accent1">
                  <a:lumMod val="5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50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029C45-7FBA-45F5-6EA3-3CFF9FFCF7D3}"/>
              </a:ext>
            </a:extLst>
          </p:cNvPr>
          <p:cNvSpPr txBox="1"/>
          <p:nvPr/>
        </p:nvSpPr>
        <p:spPr>
          <a:xfrm>
            <a:off x="130628" y="76200"/>
            <a:ext cx="559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TARGET SEGMENT: B2B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96EF97-06BD-776D-FED5-2FE7D3DBEE64}"/>
              </a:ext>
            </a:extLst>
          </p:cNvPr>
          <p:cNvSpPr/>
          <p:nvPr/>
        </p:nvSpPr>
        <p:spPr>
          <a:xfrm>
            <a:off x="130629" y="119743"/>
            <a:ext cx="11854542" cy="4789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raphic 7" descr="Office Chair with solid fill">
            <a:extLst>
              <a:ext uri="{FF2B5EF4-FFF2-40B4-BE49-F238E27FC236}">
                <a16:creationId xmlns:a16="http://schemas.microsoft.com/office/drawing/2014/main" id="{38E4DA55-104F-8071-976B-ECD58103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050" y="1275743"/>
            <a:ext cx="914400" cy="914400"/>
          </a:xfrm>
          <a:prstGeom prst="rect">
            <a:avLst/>
          </a:prstGeom>
        </p:spPr>
      </p:pic>
      <p:pic>
        <p:nvPicPr>
          <p:cNvPr id="10" name="Graphic 9" descr="Professor female with solid fill">
            <a:extLst>
              <a:ext uri="{FF2B5EF4-FFF2-40B4-BE49-F238E27FC236}">
                <a16:creationId xmlns:a16="http://schemas.microsoft.com/office/drawing/2014/main" id="{446A4B69-545A-7B6B-B452-0EFDFCD2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7053" y="1313701"/>
            <a:ext cx="914400" cy="914400"/>
          </a:xfrm>
          <a:prstGeom prst="rect">
            <a:avLst/>
          </a:prstGeom>
        </p:spPr>
      </p:pic>
      <p:pic>
        <p:nvPicPr>
          <p:cNvPr id="12" name="Graphic 11" descr="Doctor female with solid fill">
            <a:extLst>
              <a:ext uri="{FF2B5EF4-FFF2-40B4-BE49-F238E27FC236}">
                <a16:creationId xmlns:a16="http://schemas.microsoft.com/office/drawing/2014/main" id="{D9003B25-C964-4FCF-3745-CCF9549D8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0978" y="133916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E7EBBC-F2AB-4726-B6FB-42DFD40DF5B1}"/>
              </a:ext>
            </a:extLst>
          </p:cNvPr>
          <p:cNvSpPr txBox="1"/>
          <p:nvPr/>
        </p:nvSpPr>
        <p:spPr>
          <a:xfrm>
            <a:off x="1222650" y="1190455"/>
            <a:ext cx="18206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+mj-lt"/>
              </a:rPr>
              <a:t>Corporates</a:t>
            </a:r>
          </a:p>
          <a:p>
            <a:pPr algn="l"/>
            <a:r>
              <a:rPr lang="en-US" sz="2000" i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+mj-lt"/>
              </a:rPr>
              <a:t> ( Sustainable procurement policy)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58505-9085-B4CE-7E20-61923A411394}"/>
              </a:ext>
            </a:extLst>
          </p:cNvPr>
          <p:cNvSpPr txBox="1"/>
          <p:nvPr/>
        </p:nvSpPr>
        <p:spPr>
          <a:xfrm>
            <a:off x="4103117" y="1411644"/>
            <a:ext cx="18681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+mj-lt"/>
              </a:rPr>
              <a:t>Educational institutes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66FE91-8227-760B-97C2-E67EC45DC806}"/>
              </a:ext>
            </a:extLst>
          </p:cNvPr>
          <p:cNvSpPr txBox="1"/>
          <p:nvPr/>
        </p:nvSpPr>
        <p:spPr>
          <a:xfrm>
            <a:off x="6671317" y="1605953"/>
            <a:ext cx="1626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>
                <a:solidFill>
                  <a:srgbClr val="001D35"/>
                </a:solidFill>
                <a:highlight>
                  <a:srgbClr val="FFFFFF"/>
                </a:highlight>
                <a:latin typeface="+mj-lt"/>
              </a:rPr>
              <a:t>Healthcare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9F6BD-A164-69FF-E9B3-8EBC8022E21E}"/>
              </a:ext>
            </a:extLst>
          </p:cNvPr>
          <p:cNvSpPr txBox="1"/>
          <p:nvPr/>
        </p:nvSpPr>
        <p:spPr>
          <a:xfrm>
            <a:off x="9832717" y="1482257"/>
            <a:ext cx="1784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>
                <a:solidFill>
                  <a:srgbClr val="001D35"/>
                </a:solidFill>
                <a:highlight>
                  <a:srgbClr val="FFFFFF"/>
                </a:highlight>
                <a:latin typeface="+mj-lt"/>
              </a:rPr>
              <a:t>Hospitality industry</a:t>
            </a:r>
          </a:p>
        </p:txBody>
      </p:sp>
      <p:pic>
        <p:nvPicPr>
          <p:cNvPr id="22" name="Graphic 21" descr="Van with solid fill">
            <a:extLst>
              <a:ext uri="{FF2B5EF4-FFF2-40B4-BE49-F238E27FC236}">
                <a16:creationId xmlns:a16="http://schemas.microsoft.com/office/drawing/2014/main" id="{5B311EF7-B33F-023B-56C1-85FA4597D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9018" y="1339164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714550-C298-FB49-49F8-896B8058DFAB}"/>
              </a:ext>
            </a:extLst>
          </p:cNvPr>
          <p:cNvSpPr txBox="1"/>
          <p:nvPr/>
        </p:nvSpPr>
        <p:spPr>
          <a:xfrm>
            <a:off x="232050" y="3151801"/>
            <a:ext cx="971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Why are natural cleaning agents not widely used in India?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85D727-13FD-74DE-B05F-6D2115379762}"/>
              </a:ext>
            </a:extLst>
          </p:cNvPr>
          <p:cNvSpPr/>
          <p:nvPr/>
        </p:nvSpPr>
        <p:spPr>
          <a:xfrm>
            <a:off x="48523" y="3086482"/>
            <a:ext cx="11854542" cy="5847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966BBF-F4D2-3B49-3697-B54ABB85E5D5}"/>
              </a:ext>
            </a:extLst>
          </p:cNvPr>
          <p:cNvSpPr txBox="1"/>
          <p:nvPr/>
        </p:nvSpPr>
        <p:spPr>
          <a:xfrm>
            <a:off x="985520" y="4483972"/>
            <a:ext cx="229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+mj-lt"/>
              </a:rPr>
              <a:t>Consumer Habits and preferences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08B706-BF80-A2B7-0F0D-7163F9BFCE19}"/>
              </a:ext>
            </a:extLst>
          </p:cNvPr>
          <p:cNvSpPr txBox="1"/>
          <p:nvPr/>
        </p:nvSpPr>
        <p:spPr>
          <a:xfrm>
            <a:off x="4052539" y="4451914"/>
            <a:ext cx="19187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+mj-lt"/>
              </a:rPr>
              <a:t>Market Dynamics: Commodity product, price-sensitive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A44FC3-2B02-C0D3-257A-BAC1308DB544}"/>
              </a:ext>
            </a:extLst>
          </p:cNvPr>
          <p:cNvSpPr txBox="1"/>
          <p:nvPr/>
        </p:nvSpPr>
        <p:spPr>
          <a:xfrm>
            <a:off x="6861249" y="4561585"/>
            <a:ext cx="17977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+mj-lt"/>
              </a:rPr>
              <a:t>Perception of Efficiency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9766E1-D1B5-40D5-B59F-9C0E4207314D}"/>
              </a:ext>
            </a:extLst>
          </p:cNvPr>
          <p:cNvSpPr txBox="1"/>
          <p:nvPr/>
        </p:nvSpPr>
        <p:spPr>
          <a:xfrm>
            <a:off x="9573418" y="4585100"/>
            <a:ext cx="21480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>
                <a:solidFill>
                  <a:srgbClr val="001D35"/>
                </a:solidFill>
                <a:highlight>
                  <a:srgbClr val="FFFFFF"/>
                </a:highlight>
                <a:latin typeface="+mj-lt"/>
              </a:rPr>
              <a:t>Lack of </a:t>
            </a:r>
            <a:r>
              <a:rPr lang="en-US" sz="2000" i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+mj-lt"/>
              </a:rPr>
              <a:t>Awareness of alternatives</a:t>
            </a:r>
          </a:p>
        </p:txBody>
      </p:sp>
      <p:pic>
        <p:nvPicPr>
          <p:cNvPr id="38" name="Graphic 37" descr="Target Audience with solid fill">
            <a:extLst>
              <a:ext uri="{FF2B5EF4-FFF2-40B4-BE49-F238E27FC236}">
                <a16:creationId xmlns:a16="http://schemas.microsoft.com/office/drawing/2014/main" id="{5674443E-6235-F428-2342-549692B9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050" y="4483972"/>
            <a:ext cx="643866" cy="643866"/>
          </a:xfrm>
          <a:prstGeom prst="rect">
            <a:avLst/>
          </a:prstGeom>
        </p:spPr>
      </p:pic>
      <p:pic>
        <p:nvPicPr>
          <p:cNvPr id="40" name="Graphic 39" descr="Coins outline">
            <a:extLst>
              <a:ext uri="{FF2B5EF4-FFF2-40B4-BE49-F238E27FC236}">
                <a16:creationId xmlns:a16="http://schemas.microsoft.com/office/drawing/2014/main" id="{2725A45B-B22D-FCC1-AE59-FADBAF0E04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50354" y="4519786"/>
            <a:ext cx="583446" cy="583446"/>
          </a:xfrm>
          <a:prstGeom prst="rect">
            <a:avLst/>
          </a:prstGeom>
        </p:spPr>
      </p:pic>
      <p:pic>
        <p:nvPicPr>
          <p:cNvPr id="42" name="Graphic 41" descr="Battery charging with solid fill">
            <a:extLst>
              <a:ext uri="{FF2B5EF4-FFF2-40B4-BE49-F238E27FC236}">
                <a16:creationId xmlns:a16="http://schemas.microsoft.com/office/drawing/2014/main" id="{4F8006F2-D395-A6DE-6DD4-F1DD008AA2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05835" y="4624857"/>
            <a:ext cx="627190" cy="627190"/>
          </a:xfrm>
          <a:prstGeom prst="rect">
            <a:avLst/>
          </a:prstGeom>
        </p:spPr>
      </p:pic>
      <p:pic>
        <p:nvPicPr>
          <p:cNvPr id="44" name="Graphic 43" descr="Badge Tick1 with solid fill">
            <a:extLst>
              <a:ext uri="{FF2B5EF4-FFF2-40B4-BE49-F238E27FC236}">
                <a16:creationId xmlns:a16="http://schemas.microsoft.com/office/drawing/2014/main" id="{B1A0ED64-2536-249E-452D-299CE3FB79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56941" y="4686025"/>
            <a:ext cx="581921" cy="581921"/>
          </a:xfrm>
          <a:prstGeom prst="rect">
            <a:avLst/>
          </a:prstGeom>
        </p:spPr>
      </p:pic>
      <p:pic>
        <p:nvPicPr>
          <p:cNvPr id="45" name="Graphic 44" descr="Target Audience with solid fill">
            <a:extLst>
              <a:ext uri="{FF2B5EF4-FFF2-40B4-BE49-F238E27FC236}">
                <a16:creationId xmlns:a16="http://schemas.microsoft.com/office/drawing/2014/main" id="{AEA22DCA-8D20-0654-6C21-BDD7D4BA2B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2050" y="4434318"/>
            <a:ext cx="643866" cy="643866"/>
          </a:xfrm>
          <a:prstGeom prst="rect">
            <a:avLst/>
          </a:prstGeom>
        </p:spPr>
      </p:pic>
      <p:pic>
        <p:nvPicPr>
          <p:cNvPr id="46" name="Graphic 45" descr="Coins outline">
            <a:extLst>
              <a:ext uri="{FF2B5EF4-FFF2-40B4-BE49-F238E27FC236}">
                <a16:creationId xmlns:a16="http://schemas.microsoft.com/office/drawing/2014/main" id="{CE56D848-72A3-E00E-A894-E2D06A7B4B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15368" y="4459953"/>
            <a:ext cx="583446" cy="583446"/>
          </a:xfrm>
          <a:prstGeom prst="rect">
            <a:avLst/>
          </a:prstGeom>
        </p:spPr>
      </p:pic>
      <p:pic>
        <p:nvPicPr>
          <p:cNvPr id="47" name="Graphic 46" descr="Battery charging with solid fill">
            <a:extLst>
              <a:ext uri="{FF2B5EF4-FFF2-40B4-BE49-F238E27FC236}">
                <a16:creationId xmlns:a16="http://schemas.microsoft.com/office/drawing/2014/main" id="{91AAF98A-94FC-3E6F-73DE-2B1DDB20579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05835" y="4575203"/>
            <a:ext cx="627190" cy="627190"/>
          </a:xfrm>
          <a:prstGeom prst="rect">
            <a:avLst/>
          </a:prstGeom>
        </p:spPr>
      </p:pic>
      <p:pic>
        <p:nvPicPr>
          <p:cNvPr id="48" name="Graphic 47" descr="Badge Tick1 with solid fill">
            <a:extLst>
              <a:ext uri="{FF2B5EF4-FFF2-40B4-BE49-F238E27FC236}">
                <a16:creationId xmlns:a16="http://schemas.microsoft.com/office/drawing/2014/main" id="{0B12C2D4-AE10-7681-CF7D-D0532936C5F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856941" y="4636371"/>
            <a:ext cx="581921" cy="5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1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A1CA3-0C59-AAB7-30F2-0705A89C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73" y="0"/>
            <a:ext cx="9481919" cy="6710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F9BCD0-43B8-DA6B-018E-1F23E7165657}"/>
              </a:ext>
            </a:extLst>
          </p:cNvPr>
          <p:cNvSpPr txBox="1"/>
          <p:nvPr/>
        </p:nvSpPr>
        <p:spPr>
          <a:xfrm>
            <a:off x="270107" y="1244600"/>
            <a:ext cx="1207254" cy="49403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IN" sz="2800" b="1">
                <a:solidFill>
                  <a:schemeClr val="accent2"/>
                </a:solidFill>
              </a:rPr>
              <a:t>TARGET SEGEMENTS</a:t>
            </a:r>
          </a:p>
        </p:txBody>
      </p:sp>
    </p:spTree>
    <p:extLst>
      <p:ext uri="{BB962C8B-B14F-4D97-AF65-F5344CB8AC3E}">
        <p14:creationId xmlns:p14="http://schemas.microsoft.com/office/powerpoint/2010/main" val="306050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4966251-8298-E439-F8B7-2A699D32A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652353"/>
              </p:ext>
            </p:extLst>
          </p:nvPr>
        </p:nvGraphicFramePr>
        <p:xfrm>
          <a:off x="169333" y="203260"/>
          <a:ext cx="3310467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Two bottles of liquid on a table&#10;&#10;Description automatically generated">
            <a:extLst>
              <a:ext uri="{FF2B5EF4-FFF2-40B4-BE49-F238E27FC236}">
                <a16:creationId xmlns:a16="http://schemas.microsoft.com/office/drawing/2014/main" id="{1A71C463-362C-60FF-90A3-B62B250104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1" b="30178"/>
          <a:stretch/>
        </p:blipFill>
        <p:spPr>
          <a:xfrm>
            <a:off x="9055099" y="3163058"/>
            <a:ext cx="2424517" cy="2937829"/>
          </a:xfrm>
          <a:prstGeom prst="rect">
            <a:avLst/>
          </a:prstGeom>
        </p:spPr>
      </p:pic>
      <p:pic>
        <p:nvPicPr>
          <p:cNvPr id="10" name="Picture 9" descr="A plastic bottle with a yellow liquid in it&#10;&#10;Description automatically generated">
            <a:extLst>
              <a:ext uri="{FF2B5EF4-FFF2-40B4-BE49-F238E27FC236}">
                <a16:creationId xmlns:a16="http://schemas.microsoft.com/office/drawing/2014/main" id="{1056E0F0-45D1-CE4A-D9EB-242BABCD7A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t="33249" b="9271"/>
          <a:stretch/>
        </p:blipFill>
        <p:spPr>
          <a:xfrm>
            <a:off x="819779" y="3170488"/>
            <a:ext cx="2213294" cy="2763273"/>
          </a:xfrm>
          <a:prstGeom prst="rect">
            <a:avLst/>
          </a:prstGeom>
        </p:spPr>
      </p:pic>
      <p:pic>
        <p:nvPicPr>
          <p:cNvPr id="11" name="Picture 10" descr="A green liquid in a bottle&#10;&#10;Description automatically generated">
            <a:extLst>
              <a:ext uri="{FF2B5EF4-FFF2-40B4-BE49-F238E27FC236}">
                <a16:creationId xmlns:a16="http://schemas.microsoft.com/office/drawing/2014/main" id="{19D8AD44-EE1C-FAC8-5531-0C4AEFA393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" b="27474"/>
          <a:stretch/>
        </p:blipFill>
        <p:spPr>
          <a:xfrm>
            <a:off x="4691202" y="3008224"/>
            <a:ext cx="2213295" cy="3092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0E0BC8-01D5-B941-A93D-EA9906DEE5D7}"/>
              </a:ext>
            </a:extLst>
          </p:cNvPr>
          <p:cNvSpPr txBox="1"/>
          <p:nvPr/>
        </p:nvSpPr>
        <p:spPr>
          <a:xfrm>
            <a:off x="819778" y="6238231"/>
            <a:ext cx="2130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Bio Enzyme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5FC48-E1CF-2E2D-A3F8-90412F74507B}"/>
              </a:ext>
            </a:extLst>
          </p:cNvPr>
          <p:cNvSpPr txBox="1"/>
          <p:nvPr/>
        </p:nvSpPr>
        <p:spPr>
          <a:xfrm>
            <a:off x="4504536" y="6238231"/>
            <a:ext cx="2853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Bio Surfactant 1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BD1BE-5D9B-45C3-8269-937971BEF5BA}"/>
              </a:ext>
            </a:extLst>
          </p:cNvPr>
          <p:cNvSpPr txBox="1"/>
          <p:nvPr/>
        </p:nvSpPr>
        <p:spPr>
          <a:xfrm>
            <a:off x="8626400" y="6238231"/>
            <a:ext cx="2853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Bio Surfactant 2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AE9392-ABAA-C437-44CB-4C229ADB6E76}"/>
              </a:ext>
            </a:extLst>
          </p:cNvPr>
          <p:cNvCxnSpPr/>
          <p:nvPr/>
        </p:nvCxnSpPr>
        <p:spPr>
          <a:xfrm>
            <a:off x="3376062" y="4420403"/>
            <a:ext cx="972151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139095-229F-9C1C-D92B-A0CC5CE97A14}"/>
              </a:ext>
            </a:extLst>
          </p:cNvPr>
          <p:cNvCxnSpPr/>
          <p:nvPr/>
        </p:nvCxnSpPr>
        <p:spPr>
          <a:xfrm>
            <a:off x="7426693" y="4409174"/>
            <a:ext cx="972151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A9FB59F-ADE2-0FF7-93F7-D24E3B02D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942195"/>
              </p:ext>
            </p:extLst>
          </p:nvPr>
        </p:nvGraphicFramePr>
        <p:xfrm>
          <a:off x="-833968" y="1788476"/>
          <a:ext cx="11730567" cy="1300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51BDAE8-5851-C212-166A-F7B5931DE51F}"/>
              </a:ext>
            </a:extLst>
          </p:cNvPr>
          <p:cNvSpPr txBox="1"/>
          <p:nvPr/>
        </p:nvSpPr>
        <p:spPr>
          <a:xfrm>
            <a:off x="9468440" y="203260"/>
            <a:ext cx="2424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Developed in collaboration with </a:t>
            </a:r>
            <a:r>
              <a:rPr lang="en-US" err="1"/>
              <a:t>Vidhathri</a:t>
            </a:r>
            <a:r>
              <a:rPr lang="en-US"/>
              <a:t> Institute for Chemical Education, an ISO 9001:2015 firm</a:t>
            </a:r>
          </a:p>
        </p:txBody>
      </p:sp>
      <p:pic>
        <p:nvPicPr>
          <p:cNvPr id="16" name="Picture 15" descr="A person in a red shirt and gloves pouring liquid into a container&#10;&#10;Description automatically generated">
            <a:extLst>
              <a:ext uri="{FF2B5EF4-FFF2-40B4-BE49-F238E27FC236}">
                <a16:creationId xmlns:a16="http://schemas.microsoft.com/office/drawing/2014/main" id="{407083EA-051C-429B-C617-71A3361B1AD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9"/>
          <a:stretch/>
        </p:blipFill>
        <p:spPr>
          <a:xfrm>
            <a:off x="7786788" y="96549"/>
            <a:ext cx="1383631" cy="18335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B571AB-DDA7-A571-0A21-3D652CCA6D42}"/>
              </a:ext>
            </a:extLst>
          </p:cNvPr>
          <p:cNvSpPr/>
          <p:nvPr/>
        </p:nvSpPr>
        <p:spPr>
          <a:xfrm>
            <a:off x="246398" y="257695"/>
            <a:ext cx="3992137" cy="734332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F836C1-FC9E-0EE3-4954-88504692D831}"/>
              </a:ext>
            </a:extLst>
          </p:cNvPr>
          <p:cNvSpPr txBox="1">
            <a:spLocks/>
          </p:cNvSpPr>
          <p:nvPr/>
        </p:nvSpPr>
        <p:spPr>
          <a:xfrm>
            <a:off x="467353" y="257695"/>
            <a:ext cx="3310468" cy="734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>
                <a:solidFill>
                  <a:schemeClr val="accent2">
                    <a:lumMod val="60000"/>
                    <a:lumOff val="40000"/>
                  </a:schemeClr>
                </a:solidFill>
              </a:rPr>
              <a:t>MVP Journey</a:t>
            </a:r>
          </a:p>
        </p:txBody>
      </p:sp>
    </p:spTree>
    <p:extLst>
      <p:ext uri="{BB962C8B-B14F-4D97-AF65-F5344CB8AC3E}">
        <p14:creationId xmlns:p14="http://schemas.microsoft.com/office/powerpoint/2010/main" val="338480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6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197984-C482-5CD8-4F5B-BB9B0646D33C}"/>
              </a:ext>
            </a:extLst>
          </p:cNvPr>
          <p:cNvSpPr txBox="1"/>
          <p:nvPr/>
        </p:nvSpPr>
        <p:spPr>
          <a:xfrm>
            <a:off x="665874" y="1722994"/>
            <a:ext cx="1763486" cy="261610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Key Partners</a:t>
            </a:r>
          </a:p>
          <a:p>
            <a:endParaRPr lang="en-IN"/>
          </a:p>
          <a:p>
            <a:r>
              <a:rPr lang="en-IN"/>
              <a:t>Raw material Suppliers</a:t>
            </a:r>
          </a:p>
          <a:p>
            <a:endParaRPr lang="en-IN"/>
          </a:p>
          <a:p>
            <a:r>
              <a:rPr lang="en-IN"/>
              <a:t>Technology partners for fermentation and extraction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FC686-E59D-56CA-6FE5-8E1CB6524C9F}"/>
              </a:ext>
            </a:extLst>
          </p:cNvPr>
          <p:cNvSpPr txBox="1"/>
          <p:nvPr/>
        </p:nvSpPr>
        <p:spPr>
          <a:xfrm>
            <a:off x="2653826" y="559527"/>
            <a:ext cx="2211848" cy="17851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Key activities</a:t>
            </a:r>
          </a:p>
          <a:p>
            <a:endParaRPr lang="en-IN"/>
          </a:p>
          <a:p>
            <a:r>
              <a:rPr lang="en-IN"/>
              <a:t>Production</a:t>
            </a:r>
          </a:p>
          <a:p>
            <a:r>
              <a:rPr lang="en-IN"/>
              <a:t>R&amp;D</a:t>
            </a:r>
          </a:p>
          <a:p>
            <a:r>
              <a:rPr lang="en-IN"/>
              <a:t>Quality control</a:t>
            </a:r>
          </a:p>
          <a:p>
            <a:r>
              <a:rPr lang="en-IN"/>
              <a:t>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86CC9-7AB1-85CE-DB8B-371549FDE43A}"/>
              </a:ext>
            </a:extLst>
          </p:cNvPr>
          <p:cNvSpPr txBox="1"/>
          <p:nvPr/>
        </p:nvSpPr>
        <p:spPr>
          <a:xfrm>
            <a:off x="2649068" y="2504722"/>
            <a:ext cx="2216606" cy="261610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Key resources </a:t>
            </a:r>
          </a:p>
          <a:p>
            <a:endParaRPr lang="en-IN"/>
          </a:p>
          <a:p>
            <a:r>
              <a:rPr lang="en-IN"/>
              <a:t>Manufacturing facilities</a:t>
            </a:r>
          </a:p>
          <a:p>
            <a:r>
              <a:rPr lang="en-IN"/>
              <a:t>Equipment</a:t>
            </a:r>
          </a:p>
          <a:p>
            <a:r>
              <a:rPr lang="en-IN"/>
              <a:t>Scientists, researchers and production staff</a:t>
            </a:r>
          </a:p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B82F7-A939-A0E1-16DE-B12F5F940426}"/>
              </a:ext>
            </a:extLst>
          </p:cNvPr>
          <p:cNvSpPr txBox="1"/>
          <p:nvPr/>
        </p:nvSpPr>
        <p:spPr>
          <a:xfrm>
            <a:off x="5214256" y="1722994"/>
            <a:ext cx="2112071" cy="2369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Value Proposition</a:t>
            </a:r>
          </a:p>
          <a:p>
            <a:endParaRPr lang="en-IN"/>
          </a:p>
          <a:p>
            <a:r>
              <a:rPr lang="en-IN"/>
              <a:t>Eco-friendly </a:t>
            </a:r>
          </a:p>
          <a:p>
            <a:r>
              <a:rPr lang="en-IN"/>
              <a:t>Effective Performance</a:t>
            </a:r>
          </a:p>
          <a:p>
            <a:r>
              <a:rPr lang="en-IN"/>
              <a:t>Regulatory compliance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FA7C7-7E69-0348-2329-173A07EADFC2}"/>
              </a:ext>
            </a:extLst>
          </p:cNvPr>
          <p:cNvSpPr txBox="1"/>
          <p:nvPr/>
        </p:nvSpPr>
        <p:spPr>
          <a:xfrm>
            <a:off x="7774688" y="579553"/>
            <a:ext cx="1763486" cy="29238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Customer relationship</a:t>
            </a:r>
          </a:p>
          <a:p>
            <a:endParaRPr lang="en-IN"/>
          </a:p>
          <a:p>
            <a:r>
              <a:rPr lang="en-IN"/>
              <a:t>Community Engagement</a:t>
            </a:r>
          </a:p>
          <a:p>
            <a:r>
              <a:rPr lang="en-IN"/>
              <a:t>Education and training</a:t>
            </a:r>
          </a:p>
          <a:p>
            <a:r>
              <a:rPr lang="en-IN"/>
              <a:t>Sustainability initiatives in corporates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9112D-D82C-9485-81D0-8436461C44CC}"/>
              </a:ext>
            </a:extLst>
          </p:cNvPr>
          <p:cNvSpPr txBox="1"/>
          <p:nvPr/>
        </p:nvSpPr>
        <p:spPr>
          <a:xfrm>
            <a:off x="7774689" y="3612717"/>
            <a:ext cx="1763486" cy="1508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  <a:p>
            <a:endParaRPr lang="en-IN"/>
          </a:p>
          <a:p>
            <a:r>
              <a:rPr lang="en-IN"/>
              <a:t>Direct sales</a:t>
            </a:r>
          </a:p>
          <a:p>
            <a:r>
              <a:rPr lang="en-IN"/>
              <a:t>Online</a:t>
            </a:r>
          </a:p>
          <a:p>
            <a:r>
              <a:rPr lang="en-IN"/>
              <a:t>Trade shows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DBF3B-338A-8FDE-31F4-A72D3EC099A8}"/>
              </a:ext>
            </a:extLst>
          </p:cNvPr>
          <p:cNvSpPr txBox="1"/>
          <p:nvPr/>
        </p:nvSpPr>
        <p:spPr>
          <a:xfrm>
            <a:off x="9757882" y="995051"/>
            <a:ext cx="2218218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Customer Segments</a:t>
            </a:r>
          </a:p>
          <a:p>
            <a:endParaRPr lang="en-IN"/>
          </a:p>
          <a:p>
            <a:r>
              <a:rPr lang="en-IN"/>
              <a:t>Industry clients</a:t>
            </a:r>
          </a:p>
          <a:p>
            <a:r>
              <a:rPr lang="en-IN"/>
              <a:t>Eco-conscious consumer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E92F6-4751-7E21-478E-57706B66CE70}"/>
              </a:ext>
            </a:extLst>
          </p:cNvPr>
          <p:cNvSpPr txBox="1"/>
          <p:nvPr/>
        </p:nvSpPr>
        <p:spPr>
          <a:xfrm>
            <a:off x="751116" y="5280914"/>
            <a:ext cx="5191576" cy="1508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Cost structure</a:t>
            </a:r>
          </a:p>
          <a:p>
            <a:endParaRPr lang="en-IN"/>
          </a:p>
          <a:p>
            <a:r>
              <a:rPr lang="en-IN"/>
              <a:t>Production costs        		 Operational costs</a:t>
            </a:r>
          </a:p>
          <a:p>
            <a:r>
              <a:rPr lang="en-IN"/>
              <a:t>Distribution costs			 R&amp;D costs</a:t>
            </a:r>
          </a:p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8855D-A9AE-E505-06E4-0486CB4CAD2B}"/>
              </a:ext>
            </a:extLst>
          </p:cNvPr>
          <p:cNvSpPr txBox="1"/>
          <p:nvPr/>
        </p:nvSpPr>
        <p:spPr>
          <a:xfrm>
            <a:off x="6438900" y="5280914"/>
            <a:ext cx="4923067" cy="1508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Revenue</a:t>
            </a:r>
          </a:p>
          <a:p>
            <a:endParaRPr lang="en-IN"/>
          </a:p>
          <a:p>
            <a:r>
              <a:rPr lang="en-IN"/>
              <a:t>Product sales</a:t>
            </a:r>
          </a:p>
          <a:p>
            <a:r>
              <a:rPr lang="en-IN"/>
              <a:t>Consulting services offering sustainable cleaning practises in companies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0056A-CEFD-CDE1-FDE9-9706DE73DEBA}"/>
              </a:ext>
            </a:extLst>
          </p:cNvPr>
          <p:cNvSpPr txBox="1"/>
          <p:nvPr/>
        </p:nvSpPr>
        <p:spPr>
          <a:xfrm>
            <a:off x="4685607" y="42107"/>
            <a:ext cx="36109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Business Model Canvas</a:t>
            </a:r>
          </a:p>
        </p:txBody>
      </p:sp>
    </p:spTree>
    <p:extLst>
      <p:ext uri="{BB962C8B-B14F-4D97-AF65-F5344CB8AC3E}">
        <p14:creationId xmlns:p14="http://schemas.microsoft.com/office/powerpoint/2010/main" val="82820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urful carved figures of humans">
            <a:extLst>
              <a:ext uri="{FF2B5EF4-FFF2-40B4-BE49-F238E27FC236}">
                <a16:creationId xmlns:a16="http://schemas.microsoft.com/office/drawing/2014/main" id="{232BEF00-47F0-D8A7-62EC-D47FE1C1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1053"/>
          <a:stretch/>
        </p:blipFill>
        <p:spPr>
          <a:xfrm>
            <a:off x="-20054" y="0"/>
            <a:ext cx="12192001" cy="685799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92143ED-ACD4-B1B8-CCF9-98F7931284AD}"/>
              </a:ext>
            </a:extLst>
          </p:cNvPr>
          <p:cNvSpPr/>
          <p:nvPr/>
        </p:nvSpPr>
        <p:spPr>
          <a:xfrm>
            <a:off x="3236495" y="216568"/>
            <a:ext cx="5678905" cy="115503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015C3-2E71-4546-C2B1-2E49C27E2BDF}"/>
              </a:ext>
            </a:extLst>
          </p:cNvPr>
          <p:cNvSpPr txBox="1"/>
          <p:nvPr/>
        </p:nvSpPr>
        <p:spPr>
          <a:xfrm>
            <a:off x="3324242" y="409075"/>
            <a:ext cx="5543513" cy="8165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Our  User Personas</a:t>
            </a:r>
          </a:p>
        </p:txBody>
      </p:sp>
    </p:spTree>
    <p:extLst>
      <p:ext uri="{BB962C8B-B14F-4D97-AF65-F5344CB8AC3E}">
        <p14:creationId xmlns:p14="http://schemas.microsoft.com/office/powerpoint/2010/main" val="449762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person in front of a house&#10;&#10;Description automatically generated">
            <a:extLst>
              <a:ext uri="{FF2B5EF4-FFF2-40B4-BE49-F238E27FC236}">
                <a16:creationId xmlns:a16="http://schemas.microsoft.com/office/drawing/2014/main" id="{121CBA5F-C428-5ABA-63B5-6D5DFC5E5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7"/>
          <a:stretch/>
        </p:blipFill>
        <p:spPr>
          <a:xfrm>
            <a:off x="3695130" y="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51A04-9082-620A-13E3-C581EDC1D644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Persona 1: The Health-Conscious Parent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Name:</a:t>
            </a:r>
            <a:r>
              <a:rPr lang="en-US" sz="1400"/>
              <a:t> Sara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Age:</a:t>
            </a:r>
            <a:r>
              <a:rPr lang="en-US" sz="1400"/>
              <a:t> 32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Occupation:</a:t>
            </a:r>
            <a:r>
              <a:rPr lang="en-US" sz="1400"/>
              <a:t> Stay-at-home parent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Location:</a:t>
            </a:r>
            <a:r>
              <a:rPr lang="en-US" sz="1400"/>
              <a:t> Suburban area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Challenges:</a:t>
            </a:r>
            <a:r>
              <a:rPr lang="en-US" sz="1400"/>
              <a:t> Worried about her children's health, spends a lot of time cleaning, wants to reduce exposure to harmful chemicals.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Goals:</a:t>
            </a:r>
            <a:r>
              <a:rPr lang="en-US" sz="1400"/>
              <a:t> Create a safe and healthy home environment, find effective cleaning products that are gentle on skin and surfaces.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7272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18583-FBED-DD76-6F34-D9AFEF71DF16}"/>
              </a:ext>
            </a:extLst>
          </p:cNvPr>
          <p:cNvSpPr txBox="1"/>
          <p:nvPr/>
        </p:nvSpPr>
        <p:spPr>
          <a:xfrm>
            <a:off x="836680" y="2405067"/>
            <a:ext cx="6002110" cy="372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Persona 2: The Eco-Warrior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Name:</a:t>
            </a:r>
            <a:r>
              <a:rPr lang="en-US" sz="1700"/>
              <a:t> </a:t>
            </a:r>
            <a:r>
              <a:rPr lang="en-US" sz="1700" err="1"/>
              <a:t>Rithwik</a:t>
            </a: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Age:</a:t>
            </a:r>
            <a:r>
              <a:rPr lang="en-US" sz="1700"/>
              <a:t> 28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Occupation:</a:t>
            </a:r>
            <a:r>
              <a:rPr lang="en-US" sz="1700"/>
              <a:t> Marketing Manager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Location:</a:t>
            </a:r>
            <a:r>
              <a:rPr lang="en-US" sz="1700"/>
              <a:t> Urban area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Challenges:</a:t>
            </a:r>
            <a:r>
              <a:rPr lang="en-US" sz="1700"/>
              <a:t> Concerned about the environment, wants to reduce plastic waste, finds it difficult to find truly eco-friendly cleaning products.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Goals:</a:t>
            </a:r>
            <a:r>
              <a:rPr lang="en-US" sz="1700"/>
              <a:t> Live a sustainable lifestyle, make conscious purchasing decisions, inspire others to be more environmentally conscious.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4" name="Picture 3" descr="A person with a backpack&#10;&#10;Description automatically generated">
            <a:extLst>
              <a:ext uri="{FF2B5EF4-FFF2-40B4-BE49-F238E27FC236}">
                <a16:creationId xmlns:a16="http://schemas.microsoft.com/office/drawing/2014/main" id="{3A8D4ECF-E41D-3849-EDBE-1F18AD3CD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0225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1788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person in a store&#10;&#10;Description automatically generated">
            <a:extLst>
              <a:ext uri="{FF2B5EF4-FFF2-40B4-BE49-F238E27FC236}">
                <a16:creationId xmlns:a16="http://schemas.microsoft.com/office/drawing/2014/main" id="{3C15E60A-EBB1-81FA-8156-F77478FB2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100207" y="0"/>
            <a:ext cx="5410198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909D9-6A69-AAA0-0783-E262A2A43CA3}"/>
              </a:ext>
            </a:extLst>
          </p:cNvPr>
          <p:cNvSpPr txBox="1"/>
          <p:nvPr/>
        </p:nvSpPr>
        <p:spPr>
          <a:xfrm>
            <a:off x="6115317" y="2743200"/>
            <a:ext cx="5247340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/>
              <a:t>Persona 3: Sustainability | ESG | CSR Lead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b="1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/>
              <a:t>Name:</a:t>
            </a:r>
            <a:r>
              <a:rPr lang="en-US" sz="1900"/>
              <a:t> Aparna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/>
              <a:t>Age:</a:t>
            </a:r>
            <a:r>
              <a:rPr lang="en-US" sz="1900"/>
              <a:t> 45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/>
              <a:t>Occupation:</a:t>
            </a:r>
            <a:r>
              <a:rPr lang="en-US" sz="1900"/>
              <a:t> Sustainability lead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/>
              <a:t>Location:</a:t>
            </a:r>
            <a:r>
              <a:rPr lang="en-US" sz="1900"/>
              <a:t> Large corporation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/>
              <a:t>Challenges:</a:t>
            </a:r>
            <a:r>
              <a:rPr lang="en-US" sz="1900"/>
              <a:t> Meeting corporate sustainability goals, finding cost-effective cleaning solutions, ensuring compliance with regulations.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/>
              <a:t>Goals:</a:t>
            </a:r>
            <a:r>
              <a:rPr lang="en-US" sz="1900"/>
              <a:t> Reduce the company's environmental impact, improve employee satisfaction, save costs on cleaning supplies.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060113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cleaning a window&#10;&#10;Description automatically generated">
            <a:extLst>
              <a:ext uri="{FF2B5EF4-FFF2-40B4-BE49-F238E27FC236}">
                <a16:creationId xmlns:a16="http://schemas.microsoft.com/office/drawing/2014/main" id="{63760EC9-1F5F-4A7D-13E9-74B8D4698D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8" b="-4"/>
          <a:stretch/>
        </p:blipFill>
        <p:spPr>
          <a:xfrm>
            <a:off x="20" y="1"/>
            <a:ext cx="4187091" cy="2164321"/>
          </a:xfrm>
          <a:prstGeom prst="rect">
            <a:avLst/>
          </a:prstGeom>
        </p:spPr>
      </p:pic>
      <p:pic>
        <p:nvPicPr>
          <p:cNvPr id="12" name="Picture 11" descr="A black object on a blue surface&#10;&#10;Description automatically generated">
            <a:extLst>
              <a:ext uri="{FF2B5EF4-FFF2-40B4-BE49-F238E27FC236}">
                <a16:creationId xmlns:a16="http://schemas.microsoft.com/office/drawing/2014/main" id="{6D4679EF-97D8-780A-9FCC-6A529FB1B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64" b="4"/>
          <a:stretch/>
        </p:blipFill>
        <p:spPr>
          <a:xfrm>
            <a:off x="20" y="2342320"/>
            <a:ext cx="4187091" cy="2164321"/>
          </a:xfrm>
          <a:prstGeom prst="rect">
            <a:avLst/>
          </a:prstGeom>
        </p:spPr>
      </p:pic>
      <p:pic>
        <p:nvPicPr>
          <p:cNvPr id="18" name="Picture 17" descr="A person cleaning a roof&#10;&#10;Description automatically generated">
            <a:extLst>
              <a:ext uri="{FF2B5EF4-FFF2-40B4-BE49-F238E27FC236}">
                <a16:creationId xmlns:a16="http://schemas.microsoft.com/office/drawing/2014/main" id="{9433066E-F44B-C673-771E-995B7A8C7D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r="-4" b="-4"/>
          <a:stretch/>
        </p:blipFill>
        <p:spPr>
          <a:xfrm>
            <a:off x="0" y="4506642"/>
            <a:ext cx="4187111" cy="235136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49D666B-7FCF-F410-BF12-0F2D148D5B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4762928"/>
              </p:ext>
            </p:extLst>
          </p:nvPr>
        </p:nvGraphicFramePr>
        <p:xfrm>
          <a:off x="4833366" y="2399720"/>
          <a:ext cx="6870954" cy="1813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1326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D1B4-CA72-9C54-C2AC-B671CA836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8" y="365126"/>
            <a:ext cx="4412992" cy="744008"/>
          </a:xfrm>
          <a:noFill/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Our Product Brochure</a:t>
            </a:r>
          </a:p>
        </p:txBody>
      </p:sp>
      <p:pic>
        <p:nvPicPr>
          <p:cNvPr id="3" name="Picture 2" descr="A close up of food&#10;&#10;Description automatically generated">
            <a:extLst>
              <a:ext uri="{FF2B5EF4-FFF2-40B4-BE49-F238E27FC236}">
                <a16:creationId xmlns:a16="http://schemas.microsoft.com/office/drawing/2014/main" id="{3AA8B2B8-D590-EF23-9A8C-9F7D50EA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2" y="1604807"/>
            <a:ext cx="10792995" cy="44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 benefits of switching to natural or green cleaners - Reviewed">
            <a:extLst>
              <a:ext uri="{FF2B5EF4-FFF2-40B4-BE49-F238E27FC236}">
                <a16:creationId xmlns:a16="http://schemas.microsoft.com/office/drawing/2014/main" id="{F291918E-D620-1693-BE43-34B594582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1"/>
            <a:ext cx="12192000" cy="68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0F568A-F36F-A3AA-09C0-E944E06598C6}"/>
              </a:ext>
            </a:extLst>
          </p:cNvPr>
          <p:cNvSpPr/>
          <p:nvPr/>
        </p:nvSpPr>
        <p:spPr>
          <a:xfrm>
            <a:off x="1671319" y="2327908"/>
            <a:ext cx="9378042" cy="21880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A8C-DAA2-D7C9-D360-6C3D37B0C7DB}"/>
              </a:ext>
            </a:extLst>
          </p:cNvPr>
          <p:cNvSpPr txBox="1"/>
          <p:nvPr/>
        </p:nvSpPr>
        <p:spPr>
          <a:xfrm>
            <a:off x="2033631" y="2327908"/>
            <a:ext cx="8653417" cy="1986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The need for biodegradable and non-toxic cleaning agents to effectively combat dirt and germs and are kind to both consumer and the planet.</a:t>
            </a:r>
          </a:p>
        </p:txBody>
      </p:sp>
    </p:spTree>
    <p:extLst>
      <p:ext uri="{BB962C8B-B14F-4D97-AF65-F5344CB8AC3E}">
        <p14:creationId xmlns:p14="http://schemas.microsoft.com/office/powerpoint/2010/main" val="347328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89;p17">
            <a:extLst>
              <a:ext uri="{FF2B5EF4-FFF2-40B4-BE49-F238E27FC236}">
                <a16:creationId xmlns:a16="http://schemas.microsoft.com/office/drawing/2014/main" id="{19616153-31CF-CD14-5CE9-D9CD34DD3943}"/>
              </a:ext>
            </a:extLst>
          </p:cNvPr>
          <p:cNvCxnSpPr>
            <a:cxnSpLocks/>
          </p:cNvCxnSpPr>
          <p:nvPr/>
        </p:nvCxnSpPr>
        <p:spPr>
          <a:xfrm flipV="1">
            <a:off x="341588" y="4045018"/>
            <a:ext cx="11541724" cy="218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92;p17">
            <a:extLst>
              <a:ext uri="{FF2B5EF4-FFF2-40B4-BE49-F238E27FC236}">
                <a16:creationId xmlns:a16="http://schemas.microsoft.com/office/drawing/2014/main" id="{5745DB4F-D783-CF75-659B-DA99B5264143}"/>
              </a:ext>
            </a:extLst>
          </p:cNvPr>
          <p:cNvGrpSpPr/>
          <p:nvPr/>
        </p:nvGrpSpPr>
        <p:grpSpPr>
          <a:xfrm>
            <a:off x="738951" y="3770943"/>
            <a:ext cx="9191563" cy="730892"/>
            <a:chOff x="-532637" y="2707550"/>
            <a:chExt cx="9191563" cy="465900"/>
          </a:xfrm>
        </p:grpSpPr>
        <p:sp>
          <p:nvSpPr>
            <p:cNvPr id="4" name="Google Shape;193;p17">
              <a:extLst>
                <a:ext uri="{FF2B5EF4-FFF2-40B4-BE49-F238E27FC236}">
                  <a16:creationId xmlns:a16="http://schemas.microsoft.com/office/drawing/2014/main" id="{5C1864E1-C99A-C73A-9D06-EA0884A7BF96}"/>
                </a:ext>
              </a:extLst>
            </p:cNvPr>
            <p:cNvSpPr/>
            <p:nvPr/>
          </p:nvSpPr>
          <p:spPr>
            <a:xfrm>
              <a:off x="-532637" y="2707550"/>
              <a:ext cx="1363200" cy="465900"/>
            </a:xfrm>
            <a:prstGeom prst="rect">
              <a:avLst/>
            </a:prstGeom>
            <a:solidFill>
              <a:srgbClr val="651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4;p17">
              <a:extLst>
                <a:ext uri="{FF2B5EF4-FFF2-40B4-BE49-F238E27FC236}">
                  <a16:creationId xmlns:a16="http://schemas.microsoft.com/office/drawing/2014/main" id="{9B3506FC-B508-0B84-0948-7941486C4B6A}"/>
                </a:ext>
              </a:extLst>
            </p:cNvPr>
            <p:cNvSpPr/>
            <p:nvPr/>
          </p:nvSpPr>
          <p:spPr>
            <a:xfrm>
              <a:off x="1175949" y="2707550"/>
              <a:ext cx="1314780" cy="461424"/>
            </a:xfrm>
            <a:prstGeom prst="rect">
              <a:avLst/>
            </a:prstGeom>
            <a:solidFill>
              <a:srgbClr val="C92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5;p17">
              <a:extLst>
                <a:ext uri="{FF2B5EF4-FFF2-40B4-BE49-F238E27FC236}">
                  <a16:creationId xmlns:a16="http://schemas.microsoft.com/office/drawing/2014/main" id="{96D75508-95AE-1662-EBE8-6A3C5521D8A2}"/>
                </a:ext>
              </a:extLst>
            </p:cNvPr>
            <p:cNvSpPr/>
            <p:nvPr/>
          </p:nvSpPr>
          <p:spPr>
            <a:xfrm>
              <a:off x="2873307" y="2707550"/>
              <a:ext cx="1768074" cy="465900"/>
            </a:xfrm>
            <a:prstGeom prst="rect">
              <a:avLst/>
            </a:prstGeom>
            <a:solidFill>
              <a:srgbClr val="FF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;p17">
              <a:extLst>
                <a:ext uri="{FF2B5EF4-FFF2-40B4-BE49-F238E27FC236}">
                  <a16:creationId xmlns:a16="http://schemas.microsoft.com/office/drawing/2014/main" id="{DFF48B5E-5428-2B92-80B7-CFC1C924B8D3}"/>
                </a:ext>
              </a:extLst>
            </p:cNvPr>
            <p:cNvSpPr/>
            <p:nvPr/>
          </p:nvSpPr>
          <p:spPr>
            <a:xfrm>
              <a:off x="4893125" y="2707550"/>
              <a:ext cx="1768073" cy="465900"/>
            </a:xfrm>
            <a:prstGeom prst="rect">
              <a:avLst/>
            </a:prstGeom>
            <a:solidFill>
              <a:srgbClr val="FFB1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7;p17">
              <a:extLst>
                <a:ext uri="{FF2B5EF4-FFF2-40B4-BE49-F238E27FC236}">
                  <a16:creationId xmlns:a16="http://schemas.microsoft.com/office/drawing/2014/main" id="{9642988A-3A98-A1D3-0F9F-C122723FCA18}"/>
                </a:ext>
              </a:extLst>
            </p:cNvPr>
            <p:cNvSpPr/>
            <p:nvPr/>
          </p:nvSpPr>
          <p:spPr>
            <a:xfrm>
              <a:off x="6988947" y="2707550"/>
              <a:ext cx="1669979" cy="46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8;p17">
              <a:extLst>
                <a:ext uri="{FF2B5EF4-FFF2-40B4-BE49-F238E27FC236}">
                  <a16:creationId xmlns:a16="http://schemas.microsoft.com/office/drawing/2014/main" id="{F001EFA9-D757-1522-5FBF-049E591CDA1C}"/>
                </a:ext>
              </a:extLst>
            </p:cNvPr>
            <p:cNvSpPr txBox="1"/>
            <p:nvPr/>
          </p:nvSpPr>
          <p:spPr>
            <a:xfrm>
              <a:off x="-407330" y="2764591"/>
              <a:ext cx="1126612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 Idea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99;p17">
              <a:extLst>
                <a:ext uri="{FF2B5EF4-FFF2-40B4-BE49-F238E27FC236}">
                  <a16:creationId xmlns:a16="http://schemas.microsoft.com/office/drawing/2014/main" id="{B6E53CC1-4E2D-3B96-48CF-E0AE12972076}"/>
                </a:ext>
              </a:extLst>
            </p:cNvPr>
            <p:cNvSpPr txBox="1"/>
            <p:nvPr/>
          </p:nvSpPr>
          <p:spPr>
            <a:xfrm>
              <a:off x="1127159" y="2768195"/>
              <a:ext cx="1354593" cy="326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Exploration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" name="Google Shape;200;p17">
              <a:extLst>
                <a:ext uri="{FF2B5EF4-FFF2-40B4-BE49-F238E27FC236}">
                  <a16:creationId xmlns:a16="http://schemas.microsoft.com/office/drawing/2014/main" id="{DB49CF38-1728-7B1F-6DD7-86A8FA8E97B3}"/>
                </a:ext>
              </a:extLst>
            </p:cNvPr>
            <p:cNvSpPr txBox="1"/>
            <p:nvPr/>
          </p:nvSpPr>
          <p:spPr>
            <a:xfrm>
              <a:off x="2914834" y="2711880"/>
              <a:ext cx="1577554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 Research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" name="Google Shape;201;p17">
              <a:extLst>
                <a:ext uri="{FF2B5EF4-FFF2-40B4-BE49-F238E27FC236}">
                  <a16:creationId xmlns:a16="http://schemas.microsoft.com/office/drawing/2014/main" id="{A1DD1963-AA2C-3E6F-39E5-692225C2E0A7}"/>
                </a:ext>
              </a:extLst>
            </p:cNvPr>
            <p:cNvSpPr txBox="1"/>
            <p:nvPr/>
          </p:nvSpPr>
          <p:spPr>
            <a:xfrm>
              <a:off x="4886460" y="2771367"/>
              <a:ext cx="1768073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Strategic Shifts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" name="Google Shape;202;p17">
              <a:extLst>
                <a:ext uri="{FF2B5EF4-FFF2-40B4-BE49-F238E27FC236}">
                  <a16:creationId xmlns:a16="http://schemas.microsoft.com/office/drawing/2014/main" id="{3EB69699-0C9E-B10B-3ED3-26A81B67C710}"/>
                </a:ext>
              </a:extLst>
            </p:cNvPr>
            <p:cNvSpPr txBox="1"/>
            <p:nvPr/>
          </p:nvSpPr>
          <p:spPr>
            <a:xfrm>
              <a:off x="7095294" y="2710357"/>
              <a:ext cx="13632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Product Development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4" name="Google Shape;227;p17">
            <a:extLst>
              <a:ext uri="{FF2B5EF4-FFF2-40B4-BE49-F238E27FC236}">
                <a16:creationId xmlns:a16="http://schemas.microsoft.com/office/drawing/2014/main" id="{B69959FF-EA29-E433-6983-F39133CF9849}"/>
              </a:ext>
            </a:extLst>
          </p:cNvPr>
          <p:cNvSpPr txBox="1"/>
          <p:nvPr/>
        </p:nvSpPr>
        <p:spPr>
          <a:xfrm rot="16200000">
            <a:off x="-309262" y="2724951"/>
            <a:ext cx="1437300" cy="1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POSITIVE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190;p17">
            <a:extLst>
              <a:ext uri="{FF2B5EF4-FFF2-40B4-BE49-F238E27FC236}">
                <a16:creationId xmlns:a16="http://schemas.microsoft.com/office/drawing/2014/main" id="{5826CFC8-1771-7969-C0BC-138F257D4BFC}"/>
              </a:ext>
            </a:extLst>
          </p:cNvPr>
          <p:cNvSpPr txBox="1"/>
          <p:nvPr/>
        </p:nvSpPr>
        <p:spPr>
          <a:xfrm rot="16200000">
            <a:off x="-280385" y="5646435"/>
            <a:ext cx="1435500" cy="1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CHALLENGES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Title 39">
            <a:extLst>
              <a:ext uri="{FF2B5EF4-FFF2-40B4-BE49-F238E27FC236}">
                <a16:creationId xmlns:a16="http://schemas.microsoft.com/office/drawing/2014/main" id="{772FD85A-CE5F-3A9D-D99A-C9AA172A9699}"/>
              </a:ext>
            </a:extLst>
          </p:cNvPr>
          <p:cNvSpPr txBox="1">
            <a:spLocks/>
          </p:cNvSpPr>
          <p:nvPr/>
        </p:nvSpPr>
        <p:spPr>
          <a:xfrm>
            <a:off x="744918" y="2486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Journey So Far</a:t>
            </a:r>
          </a:p>
        </p:txBody>
      </p:sp>
      <p:sp>
        <p:nvSpPr>
          <p:cNvPr id="17" name="Google Shape;206;p17">
            <a:extLst>
              <a:ext uri="{FF2B5EF4-FFF2-40B4-BE49-F238E27FC236}">
                <a16:creationId xmlns:a16="http://schemas.microsoft.com/office/drawing/2014/main" id="{ED39D843-202A-3B0B-BC1A-9D9C7DD90D44}"/>
              </a:ext>
            </a:extLst>
          </p:cNvPr>
          <p:cNvSpPr txBox="1"/>
          <p:nvPr/>
        </p:nvSpPr>
        <p:spPr>
          <a:xfrm>
            <a:off x="524419" y="1664820"/>
            <a:ext cx="1645368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Natural-based cleaning agents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Address harmfulness of existing chemical cleaners.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97;p17">
            <a:extLst>
              <a:ext uri="{FF2B5EF4-FFF2-40B4-BE49-F238E27FC236}">
                <a16:creationId xmlns:a16="http://schemas.microsoft.com/office/drawing/2014/main" id="{105F6F5F-E10A-7F36-A0D4-8C76D46FC9F9}"/>
              </a:ext>
            </a:extLst>
          </p:cNvPr>
          <p:cNvSpPr/>
          <p:nvPr/>
        </p:nvSpPr>
        <p:spPr>
          <a:xfrm>
            <a:off x="10136476" y="3770943"/>
            <a:ext cx="1669980" cy="7238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/>
          </a:p>
        </p:txBody>
      </p:sp>
      <p:sp>
        <p:nvSpPr>
          <p:cNvPr id="19" name="Google Shape;206;p17">
            <a:extLst>
              <a:ext uri="{FF2B5EF4-FFF2-40B4-BE49-F238E27FC236}">
                <a16:creationId xmlns:a16="http://schemas.microsoft.com/office/drawing/2014/main" id="{7354DC88-F99D-69BB-AE4A-528831AEFC5A}"/>
              </a:ext>
            </a:extLst>
          </p:cNvPr>
          <p:cNvSpPr txBox="1"/>
          <p:nvPr/>
        </p:nvSpPr>
        <p:spPr>
          <a:xfrm>
            <a:off x="597991" y="4739660"/>
            <a:ext cx="1645368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Lack of initial expertise and resources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Potential skepticism in the market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06;p17">
            <a:extLst>
              <a:ext uri="{FF2B5EF4-FFF2-40B4-BE49-F238E27FC236}">
                <a16:creationId xmlns:a16="http://schemas.microsoft.com/office/drawing/2014/main" id="{962B82DB-8491-2255-53C1-8D42D7B073FC}"/>
              </a:ext>
            </a:extLst>
          </p:cNvPr>
          <p:cNvSpPr txBox="1"/>
          <p:nvPr/>
        </p:nvSpPr>
        <p:spPr>
          <a:xfrm>
            <a:off x="2169787" y="1825846"/>
            <a:ext cx="1645368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Identified significant environmental and health risks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Explored sustainable, non-toxic, eco-friendly alternatives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06;p17">
            <a:extLst>
              <a:ext uri="{FF2B5EF4-FFF2-40B4-BE49-F238E27FC236}">
                <a16:creationId xmlns:a16="http://schemas.microsoft.com/office/drawing/2014/main" id="{CC8FA9F0-7859-D931-7E77-0B20115472D8}"/>
              </a:ext>
            </a:extLst>
          </p:cNvPr>
          <p:cNvSpPr txBox="1"/>
          <p:nvPr/>
        </p:nvSpPr>
        <p:spPr>
          <a:xfrm>
            <a:off x="2169786" y="4932198"/>
            <a:ext cx="1731167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Need to educate consumer about the risks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Faced challenges in stability, cost, skilled labor, potential leaks, and foul smell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06;p17">
            <a:extLst>
              <a:ext uri="{FF2B5EF4-FFF2-40B4-BE49-F238E27FC236}">
                <a16:creationId xmlns:a16="http://schemas.microsoft.com/office/drawing/2014/main" id="{34A478E9-06D2-8A07-DDC5-F001B8749928}"/>
              </a:ext>
            </a:extLst>
          </p:cNvPr>
          <p:cNvSpPr txBox="1"/>
          <p:nvPr/>
        </p:nvSpPr>
        <p:spPr>
          <a:xfrm>
            <a:off x="3686185" y="1784144"/>
            <a:ext cx="2393465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Gained Insights on market demand for non-hazardous natural cleaning agents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Understood barriers to stocking bio-enzyme-based products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Identified conditions for stocking natural-based cleaning agents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06;p17">
            <a:extLst>
              <a:ext uri="{FF2B5EF4-FFF2-40B4-BE49-F238E27FC236}">
                <a16:creationId xmlns:a16="http://schemas.microsoft.com/office/drawing/2014/main" id="{D50A41B7-9955-056D-D58E-FB3044099191}"/>
              </a:ext>
            </a:extLst>
          </p:cNvPr>
          <p:cNvSpPr txBox="1"/>
          <p:nvPr/>
        </p:nvSpPr>
        <p:spPr>
          <a:xfrm>
            <a:off x="3826523" y="4838960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Found low awareness and concerns about efficiency residue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Encountered resistance due to fermentation risks and costs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06;p17">
            <a:extLst>
              <a:ext uri="{FF2B5EF4-FFF2-40B4-BE49-F238E27FC236}">
                <a16:creationId xmlns:a16="http://schemas.microsoft.com/office/drawing/2014/main" id="{FBC2C2EB-14E4-15DE-8343-939B9110E016}"/>
              </a:ext>
            </a:extLst>
          </p:cNvPr>
          <p:cNvSpPr txBox="1"/>
          <p:nvPr/>
        </p:nvSpPr>
        <p:spPr>
          <a:xfrm>
            <a:off x="6002718" y="1871088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Identified viable segments (corporates, educational institutes, healthcare, hospitality)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Learned from a founder’s successful experience in Europe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Also started exploring on root problem of hard water</a:t>
            </a:r>
            <a:endParaRPr lang="en-US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06;p17">
            <a:extLst>
              <a:ext uri="{FF2B5EF4-FFF2-40B4-BE49-F238E27FC236}">
                <a16:creationId xmlns:a16="http://schemas.microsoft.com/office/drawing/2014/main" id="{C4B5B1B8-3D0C-43F9-7FDC-65C7738A40E4}"/>
              </a:ext>
            </a:extLst>
          </p:cNvPr>
          <p:cNvSpPr txBox="1"/>
          <p:nvPr/>
        </p:nvSpPr>
        <p:spPr>
          <a:xfrm>
            <a:off x="5981452" y="4778320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/>
              <a:t>Longer sales cycles and need for relationship building.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/>
              <a:t>Noted the challenges and failures of the B2C model in India.</a:t>
            </a:r>
            <a:endParaRPr lang="en-US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06;p17">
            <a:extLst>
              <a:ext uri="{FF2B5EF4-FFF2-40B4-BE49-F238E27FC236}">
                <a16:creationId xmlns:a16="http://schemas.microsoft.com/office/drawing/2014/main" id="{A20BDCD3-D3AA-BC8A-94F3-305B424C4CDC}"/>
              </a:ext>
            </a:extLst>
          </p:cNvPr>
          <p:cNvSpPr txBox="1"/>
          <p:nvPr/>
        </p:nvSpPr>
        <p:spPr>
          <a:xfrm>
            <a:off x="7932786" y="1686256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Developed and tested improved bio enzyme and biosurfactant cleaning agents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Recognized the importance of demos and awareness campaigns.</a:t>
            </a:r>
            <a:endParaRPr lang="en-US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06;p17">
            <a:extLst>
              <a:ext uri="{FF2B5EF4-FFF2-40B4-BE49-F238E27FC236}">
                <a16:creationId xmlns:a16="http://schemas.microsoft.com/office/drawing/2014/main" id="{8451499F-FC02-AA03-90D8-8E4BC32CC456}"/>
              </a:ext>
            </a:extLst>
          </p:cNvPr>
          <p:cNvSpPr txBox="1"/>
          <p:nvPr/>
        </p:nvSpPr>
        <p:spPr>
          <a:xfrm>
            <a:off x="8026452" y="4749959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/>
              <a:t>Iterative process requiring time and resources</a:t>
            </a:r>
            <a:endParaRPr lang="en-US" sz="120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sym typeface="Roboto"/>
              </a:rPr>
              <a:t>High costs and efforts needed for effective marketing</a:t>
            </a:r>
            <a:endParaRPr lang="en-US" sz="1200"/>
          </a:p>
        </p:txBody>
      </p:sp>
      <p:sp>
        <p:nvSpPr>
          <p:cNvPr id="28" name="Google Shape;206;p17">
            <a:extLst>
              <a:ext uri="{FF2B5EF4-FFF2-40B4-BE49-F238E27FC236}">
                <a16:creationId xmlns:a16="http://schemas.microsoft.com/office/drawing/2014/main" id="{95C7D1FF-C45B-5C05-7C77-04E978761948}"/>
              </a:ext>
            </a:extLst>
          </p:cNvPr>
          <p:cNvSpPr txBox="1"/>
          <p:nvPr/>
        </p:nvSpPr>
        <p:spPr>
          <a:xfrm>
            <a:off x="9995847" y="1804920"/>
            <a:ext cx="2078714" cy="1572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Launched a platform for product information and sales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Successfully identified target segments, and prioritized user personas.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Got MVP and brochure ready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Charted out the Business Model  Canvas </a:t>
            </a:r>
          </a:p>
        </p:txBody>
      </p:sp>
      <p:sp>
        <p:nvSpPr>
          <p:cNvPr id="29" name="Google Shape;206;p17">
            <a:extLst>
              <a:ext uri="{FF2B5EF4-FFF2-40B4-BE49-F238E27FC236}">
                <a16:creationId xmlns:a16="http://schemas.microsoft.com/office/drawing/2014/main" id="{3E16A4EA-1380-5F68-56C0-BABD6F8B2665}"/>
              </a:ext>
            </a:extLst>
          </p:cNvPr>
          <p:cNvSpPr txBox="1"/>
          <p:nvPr/>
        </p:nvSpPr>
        <p:spPr>
          <a:xfrm>
            <a:off x="9995847" y="4489035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/>
              <a:t>Requires ongoing market research and adjustments</a:t>
            </a:r>
            <a:endParaRPr lang="en-US" sz="12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023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lue and white background&#10;&#10;Description automatically generated">
            <a:extLst>
              <a:ext uri="{FF2B5EF4-FFF2-40B4-BE49-F238E27FC236}">
                <a16:creationId xmlns:a16="http://schemas.microsoft.com/office/drawing/2014/main" id="{B3B56D34-5A57-1D00-A3E2-9C7F1F02B2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t="25325" b="9457"/>
          <a:stretch/>
        </p:blipFill>
        <p:spPr>
          <a:xfrm>
            <a:off x="-2364038" y="365125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14A1ED-98C4-E85B-B71D-01F6DEF03503}"/>
              </a:ext>
            </a:extLst>
          </p:cNvPr>
          <p:cNvSpPr txBox="1"/>
          <p:nvPr/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Our Future Plan </a:t>
            </a:r>
          </a:p>
        </p:txBody>
      </p:sp>
      <p:graphicFrame>
        <p:nvGraphicFramePr>
          <p:cNvPr id="29" name="TextBox 2">
            <a:extLst>
              <a:ext uri="{FF2B5EF4-FFF2-40B4-BE49-F238E27FC236}">
                <a16:creationId xmlns:a16="http://schemas.microsoft.com/office/drawing/2014/main" id="{7D669B22-88B3-866F-BF6E-AB06A24E0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5481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6919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A79F99-D500-7153-BB37-F0927E32093D}"/>
              </a:ext>
            </a:extLst>
          </p:cNvPr>
          <p:cNvSpPr txBox="1"/>
          <p:nvPr/>
        </p:nvSpPr>
        <p:spPr>
          <a:xfrm>
            <a:off x="4980361" y="165844"/>
            <a:ext cx="3215785" cy="613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Our Team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3D89CC-0688-5333-FF04-6695230E9EBE}"/>
              </a:ext>
            </a:extLst>
          </p:cNvPr>
          <p:cNvGrpSpPr/>
          <p:nvPr/>
        </p:nvGrpSpPr>
        <p:grpSpPr>
          <a:xfrm>
            <a:off x="839671" y="1040249"/>
            <a:ext cx="2416485" cy="2765503"/>
            <a:chOff x="0" y="-47625"/>
            <a:chExt cx="1258609" cy="137259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BF83732-C646-62E4-B678-4BF3F8F46169}"/>
                </a:ext>
              </a:extLst>
            </p:cNvPr>
            <p:cNvSpPr/>
            <p:nvPr/>
          </p:nvSpPr>
          <p:spPr>
            <a:xfrm>
              <a:off x="0" y="0"/>
              <a:ext cx="1258609" cy="1324968"/>
            </a:xfrm>
            <a:custGeom>
              <a:avLst/>
              <a:gdLst/>
              <a:ahLst/>
              <a:cxnLst/>
              <a:rect l="l" t="t" r="r" b="b"/>
              <a:pathLst>
                <a:path w="1258609" h="1324968">
                  <a:moveTo>
                    <a:pt x="89513" y="0"/>
                  </a:moveTo>
                  <a:lnTo>
                    <a:pt x="1169096" y="0"/>
                  </a:lnTo>
                  <a:cubicBezTo>
                    <a:pt x="1218533" y="0"/>
                    <a:pt x="1258609" y="40077"/>
                    <a:pt x="1258609" y="89513"/>
                  </a:cubicBezTo>
                  <a:lnTo>
                    <a:pt x="1258609" y="1235454"/>
                  </a:lnTo>
                  <a:cubicBezTo>
                    <a:pt x="1258609" y="1259195"/>
                    <a:pt x="1249178" y="1281963"/>
                    <a:pt x="1232391" y="1298750"/>
                  </a:cubicBezTo>
                  <a:cubicBezTo>
                    <a:pt x="1215604" y="1315537"/>
                    <a:pt x="1192836" y="1324968"/>
                    <a:pt x="1169096" y="1324968"/>
                  </a:cubicBezTo>
                  <a:lnTo>
                    <a:pt x="89513" y="1324968"/>
                  </a:lnTo>
                  <a:cubicBezTo>
                    <a:pt x="40077" y="1324968"/>
                    <a:pt x="0" y="1284891"/>
                    <a:pt x="0" y="1235454"/>
                  </a:cubicBezTo>
                  <a:lnTo>
                    <a:pt x="0" y="89513"/>
                  </a:lnTo>
                  <a:cubicBezTo>
                    <a:pt x="0" y="40077"/>
                    <a:pt x="40077" y="0"/>
                    <a:pt x="89513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282D98-4DCF-B91D-9FE2-6E1CC0325A99}"/>
                </a:ext>
              </a:extLst>
            </p:cNvPr>
            <p:cNvSpPr txBox="1"/>
            <p:nvPr/>
          </p:nvSpPr>
          <p:spPr>
            <a:xfrm>
              <a:off x="0" y="-47625"/>
              <a:ext cx="1258609" cy="1372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9FC3A5-609A-CAC5-5A02-CE43C1DB12B8}"/>
              </a:ext>
            </a:extLst>
          </p:cNvPr>
          <p:cNvGrpSpPr/>
          <p:nvPr/>
        </p:nvGrpSpPr>
        <p:grpSpPr>
          <a:xfrm>
            <a:off x="1115328" y="1396025"/>
            <a:ext cx="1850896" cy="1829863"/>
            <a:chOff x="0" y="0"/>
            <a:chExt cx="775763" cy="74397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04C1868-0803-F2DA-C1A5-41400AAB376B}"/>
                </a:ext>
              </a:extLst>
            </p:cNvPr>
            <p:cNvSpPr/>
            <p:nvPr/>
          </p:nvSpPr>
          <p:spPr>
            <a:xfrm>
              <a:off x="0" y="0"/>
              <a:ext cx="775763" cy="743971"/>
            </a:xfrm>
            <a:custGeom>
              <a:avLst/>
              <a:gdLst/>
              <a:ahLst/>
              <a:cxnLst/>
              <a:rect l="l" t="t" r="r" b="b"/>
              <a:pathLst>
                <a:path w="775763" h="743971">
                  <a:moveTo>
                    <a:pt x="45094" y="0"/>
                  </a:moveTo>
                  <a:lnTo>
                    <a:pt x="730669" y="0"/>
                  </a:lnTo>
                  <a:cubicBezTo>
                    <a:pt x="742629" y="0"/>
                    <a:pt x="754099" y="4751"/>
                    <a:pt x="762556" y="13208"/>
                  </a:cubicBezTo>
                  <a:cubicBezTo>
                    <a:pt x="771012" y="21664"/>
                    <a:pt x="775763" y="33134"/>
                    <a:pt x="775763" y="45094"/>
                  </a:cubicBezTo>
                  <a:lnTo>
                    <a:pt x="775763" y="698877"/>
                  </a:lnTo>
                  <a:cubicBezTo>
                    <a:pt x="775763" y="710837"/>
                    <a:pt x="771012" y="722307"/>
                    <a:pt x="762556" y="730763"/>
                  </a:cubicBezTo>
                  <a:cubicBezTo>
                    <a:pt x="754099" y="739220"/>
                    <a:pt x="742629" y="743971"/>
                    <a:pt x="730669" y="743971"/>
                  </a:cubicBezTo>
                  <a:lnTo>
                    <a:pt x="45094" y="743971"/>
                  </a:lnTo>
                  <a:cubicBezTo>
                    <a:pt x="33134" y="743971"/>
                    <a:pt x="21664" y="739220"/>
                    <a:pt x="13208" y="730763"/>
                  </a:cubicBezTo>
                  <a:cubicBezTo>
                    <a:pt x="4751" y="722307"/>
                    <a:pt x="0" y="710837"/>
                    <a:pt x="0" y="698877"/>
                  </a:cubicBezTo>
                  <a:lnTo>
                    <a:pt x="0" y="45094"/>
                  </a:lnTo>
                  <a:cubicBezTo>
                    <a:pt x="0" y="33134"/>
                    <a:pt x="4751" y="21664"/>
                    <a:pt x="13208" y="13208"/>
                  </a:cubicBezTo>
                  <a:cubicBezTo>
                    <a:pt x="21664" y="4751"/>
                    <a:pt x="33134" y="0"/>
                    <a:pt x="45094" y="0"/>
                  </a:cubicBezTo>
                  <a:close/>
                </a:path>
              </a:pathLst>
            </a:custGeom>
            <a:blipFill>
              <a:blip r:embed="rId2"/>
              <a:stretch>
                <a:fillRect t="-19599" b="-195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6C86B58-7D32-E178-930B-9174F0802EC7}"/>
              </a:ext>
            </a:extLst>
          </p:cNvPr>
          <p:cNvSpPr txBox="1"/>
          <p:nvPr/>
        </p:nvSpPr>
        <p:spPr>
          <a:xfrm>
            <a:off x="668743" y="3225888"/>
            <a:ext cx="2744065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err="1">
                <a:solidFill>
                  <a:srgbClr val="473821"/>
                </a:solidFill>
                <a:latin typeface="Chau Philomene"/>
              </a:rPr>
              <a:t>Chaarshani</a:t>
            </a:r>
            <a:r>
              <a:rPr lang="en-US" sz="2800">
                <a:solidFill>
                  <a:srgbClr val="473821"/>
                </a:solidFill>
                <a:latin typeface="Chau Philomene"/>
              </a:rPr>
              <a:t> 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E31D0F-A1F4-47B0-8749-13C0DF38FEFA}"/>
              </a:ext>
            </a:extLst>
          </p:cNvPr>
          <p:cNvSpPr txBox="1"/>
          <p:nvPr/>
        </p:nvSpPr>
        <p:spPr>
          <a:xfrm>
            <a:off x="12848364" y="9471161"/>
            <a:ext cx="441093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73821"/>
                </a:solidFill>
                <a:latin typeface="Chau Philomene"/>
              </a:rPr>
              <a:t>Shruthi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5F1AC3-3E76-665F-10FC-CA34B3C5A962}"/>
              </a:ext>
            </a:extLst>
          </p:cNvPr>
          <p:cNvGrpSpPr/>
          <p:nvPr/>
        </p:nvGrpSpPr>
        <p:grpSpPr>
          <a:xfrm>
            <a:off x="8935846" y="1040249"/>
            <a:ext cx="2416485" cy="2765503"/>
            <a:chOff x="0" y="-47625"/>
            <a:chExt cx="1258609" cy="1372593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552A8FF-700A-C2FD-15FE-1E8CB03CC182}"/>
                </a:ext>
              </a:extLst>
            </p:cNvPr>
            <p:cNvSpPr/>
            <p:nvPr/>
          </p:nvSpPr>
          <p:spPr>
            <a:xfrm>
              <a:off x="0" y="0"/>
              <a:ext cx="1258609" cy="1324968"/>
            </a:xfrm>
            <a:custGeom>
              <a:avLst/>
              <a:gdLst/>
              <a:ahLst/>
              <a:cxnLst/>
              <a:rect l="l" t="t" r="r" b="b"/>
              <a:pathLst>
                <a:path w="1258609" h="1324968">
                  <a:moveTo>
                    <a:pt x="89513" y="0"/>
                  </a:moveTo>
                  <a:lnTo>
                    <a:pt x="1169096" y="0"/>
                  </a:lnTo>
                  <a:cubicBezTo>
                    <a:pt x="1218533" y="0"/>
                    <a:pt x="1258609" y="40077"/>
                    <a:pt x="1258609" y="89513"/>
                  </a:cubicBezTo>
                  <a:lnTo>
                    <a:pt x="1258609" y="1235454"/>
                  </a:lnTo>
                  <a:cubicBezTo>
                    <a:pt x="1258609" y="1259195"/>
                    <a:pt x="1249178" y="1281963"/>
                    <a:pt x="1232391" y="1298750"/>
                  </a:cubicBezTo>
                  <a:cubicBezTo>
                    <a:pt x="1215604" y="1315537"/>
                    <a:pt x="1192836" y="1324968"/>
                    <a:pt x="1169096" y="1324968"/>
                  </a:cubicBezTo>
                  <a:lnTo>
                    <a:pt x="89513" y="1324968"/>
                  </a:lnTo>
                  <a:cubicBezTo>
                    <a:pt x="40077" y="1324968"/>
                    <a:pt x="0" y="1284891"/>
                    <a:pt x="0" y="1235454"/>
                  </a:cubicBezTo>
                  <a:lnTo>
                    <a:pt x="0" y="89513"/>
                  </a:lnTo>
                  <a:cubicBezTo>
                    <a:pt x="0" y="40077"/>
                    <a:pt x="40077" y="0"/>
                    <a:pt x="89513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6086A8-7D3C-F52D-C4E9-177EB0521FF3}"/>
                </a:ext>
              </a:extLst>
            </p:cNvPr>
            <p:cNvSpPr txBox="1"/>
            <p:nvPr/>
          </p:nvSpPr>
          <p:spPr>
            <a:xfrm>
              <a:off x="0" y="-47625"/>
              <a:ext cx="1258609" cy="1372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3A2C8F9-EA68-343F-8E7C-AF3C721D5247}"/>
              </a:ext>
            </a:extLst>
          </p:cNvPr>
          <p:cNvSpPr txBox="1"/>
          <p:nvPr/>
        </p:nvSpPr>
        <p:spPr>
          <a:xfrm>
            <a:off x="8764918" y="3225888"/>
            <a:ext cx="2744065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73821"/>
                </a:solidFill>
                <a:latin typeface="Chau Philomene"/>
              </a:rPr>
              <a:t>Mrinalini 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D4A2E1-DA00-8350-8497-0C1058640A7D}"/>
              </a:ext>
            </a:extLst>
          </p:cNvPr>
          <p:cNvGrpSpPr/>
          <p:nvPr/>
        </p:nvGrpSpPr>
        <p:grpSpPr>
          <a:xfrm>
            <a:off x="2671731" y="3901707"/>
            <a:ext cx="2416485" cy="2765503"/>
            <a:chOff x="0" y="-47625"/>
            <a:chExt cx="1258609" cy="1372593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AD52153-A1D8-EBB1-EEE8-5E296E04CE2D}"/>
                </a:ext>
              </a:extLst>
            </p:cNvPr>
            <p:cNvSpPr/>
            <p:nvPr/>
          </p:nvSpPr>
          <p:spPr>
            <a:xfrm>
              <a:off x="0" y="0"/>
              <a:ext cx="1258609" cy="1324968"/>
            </a:xfrm>
            <a:custGeom>
              <a:avLst/>
              <a:gdLst/>
              <a:ahLst/>
              <a:cxnLst/>
              <a:rect l="l" t="t" r="r" b="b"/>
              <a:pathLst>
                <a:path w="1258609" h="1324968">
                  <a:moveTo>
                    <a:pt x="89513" y="0"/>
                  </a:moveTo>
                  <a:lnTo>
                    <a:pt x="1169096" y="0"/>
                  </a:lnTo>
                  <a:cubicBezTo>
                    <a:pt x="1218533" y="0"/>
                    <a:pt x="1258609" y="40077"/>
                    <a:pt x="1258609" y="89513"/>
                  </a:cubicBezTo>
                  <a:lnTo>
                    <a:pt x="1258609" y="1235454"/>
                  </a:lnTo>
                  <a:cubicBezTo>
                    <a:pt x="1258609" y="1259195"/>
                    <a:pt x="1249178" y="1281963"/>
                    <a:pt x="1232391" y="1298750"/>
                  </a:cubicBezTo>
                  <a:cubicBezTo>
                    <a:pt x="1215604" y="1315537"/>
                    <a:pt x="1192836" y="1324968"/>
                    <a:pt x="1169096" y="1324968"/>
                  </a:cubicBezTo>
                  <a:lnTo>
                    <a:pt x="89513" y="1324968"/>
                  </a:lnTo>
                  <a:cubicBezTo>
                    <a:pt x="40077" y="1324968"/>
                    <a:pt x="0" y="1284891"/>
                    <a:pt x="0" y="1235454"/>
                  </a:cubicBezTo>
                  <a:lnTo>
                    <a:pt x="0" y="89513"/>
                  </a:lnTo>
                  <a:cubicBezTo>
                    <a:pt x="0" y="40077"/>
                    <a:pt x="40077" y="0"/>
                    <a:pt x="89513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FC277C-36D6-B9AD-ED96-3B115DF9B371}"/>
                </a:ext>
              </a:extLst>
            </p:cNvPr>
            <p:cNvSpPr txBox="1"/>
            <p:nvPr/>
          </p:nvSpPr>
          <p:spPr>
            <a:xfrm>
              <a:off x="0" y="-47625"/>
              <a:ext cx="1258609" cy="1372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029042C-3963-D681-2F3A-F6C934002A8C}"/>
              </a:ext>
            </a:extLst>
          </p:cNvPr>
          <p:cNvSpPr txBox="1"/>
          <p:nvPr/>
        </p:nvSpPr>
        <p:spPr>
          <a:xfrm>
            <a:off x="2500803" y="6087346"/>
            <a:ext cx="2744065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err="1">
                <a:solidFill>
                  <a:srgbClr val="473821"/>
                </a:solidFill>
                <a:latin typeface="Chau Philomene"/>
              </a:rPr>
              <a:t>Praseed</a:t>
            </a:r>
            <a:r>
              <a:rPr lang="en-US" sz="2999">
                <a:solidFill>
                  <a:srgbClr val="473821"/>
                </a:solidFill>
                <a:latin typeface="Chau Philomene"/>
              </a:rPr>
              <a:t> 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FA48C51-E77E-61B0-519D-FE0B622F8BF5}"/>
              </a:ext>
            </a:extLst>
          </p:cNvPr>
          <p:cNvGrpSpPr/>
          <p:nvPr/>
        </p:nvGrpSpPr>
        <p:grpSpPr>
          <a:xfrm>
            <a:off x="4980361" y="1040249"/>
            <a:ext cx="2416485" cy="2765503"/>
            <a:chOff x="0" y="-47625"/>
            <a:chExt cx="1258609" cy="1372593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A67E4E0-584F-3FFE-7DE7-5DACF22F67FA}"/>
                </a:ext>
              </a:extLst>
            </p:cNvPr>
            <p:cNvSpPr/>
            <p:nvPr/>
          </p:nvSpPr>
          <p:spPr>
            <a:xfrm>
              <a:off x="0" y="0"/>
              <a:ext cx="1258609" cy="1324968"/>
            </a:xfrm>
            <a:custGeom>
              <a:avLst/>
              <a:gdLst/>
              <a:ahLst/>
              <a:cxnLst/>
              <a:rect l="l" t="t" r="r" b="b"/>
              <a:pathLst>
                <a:path w="1258609" h="1324968">
                  <a:moveTo>
                    <a:pt x="89513" y="0"/>
                  </a:moveTo>
                  <a:lnTo>
                    <a:pt x="1169096" y="0"/>
                  </a:lnTo>
                  <a:cubicBezTo>
                    <a:pt x="1218533" y="0"/>
                    <a:pt x="1258609" y="40077"/>
                    <a:pt x="1258609" y="89513"/>
                  </a:cubicBezTo>
                  <a:lnTo>
                    <a:pt x="1258609" y="1235454"/>
                  </a:lnTo>
                  <a:cubicBezTo>
                    <a:pt x="1258609" y="1259195"/>
                    <a:pt x="1249178" y="1281963"/>
                    <a:pt x="1232391" y="1298750"/>
                  </a:cubicBezTo>
                  <a:cubicBezTo>
                    <a:pt x="1215604" y="1315537"/>
                    <a:pt x="1192836" y="1324968"/>
                    <a:pt x="1169096" y="1324968"/>
                  </a:cubicBezTo>
                  <a:lnTo>
                    <a:pt x="89513" y="1324968"/>
                  </a:lnTo>
                  <a:cubicBezTo>
                    <a:pt x="40077" y="1324968"/>
                    <a:pt x="0" y="1284891"/>
                    <a:pt x="0" y="1235454"/>
                  </a:cubicBezTo>
                  <a:lnTo>
                    <a:pt x="0" y="89513"/>
                  </a:lnTo>
                  <a:cubicBezTo>
                    <a:pt x="0" y="40077"/>
                    <a:pt x="40077" y="0"/>
                    <a:pt x="89513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B53A32-B207-D3B6-7181-59D504333A46}"/>
                </a:ext>
              </a:extLst>
            </p:cNvPr>
            <p:cNvSpPr txBox="1"/>
            <p:nvPr/>
          </p:nvSpPr>
          <p:spPr>
            <a:xfrm>
              <a:off x="0" y="-47625"/>
              <a:ext cx="1258609" cy="1372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68011BD-A6F5-08C2-F351-B7C5702DD0C2}"/>
              </a:ext>
            </a:extLst>
          </p:cNvPr>
          <p:cNvSpPr txBox="1"/>
          <p:nvPr/>
        </p:nvSpPr>
        <p:spPr>
          <a:xfrm>
            <a:off x="4609037" y="3105886"/>
            <a:ext cx="3345942" cy="478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>
                <a:solidFill>
                  <a:srgbClr val="473821"/>
                </a:solidFill>
                <a:latin typeface="Chau Philomene"/>
              </a:rPr>
              <a:t>Dr. Madhu Ganesh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DD4E90-D637-7D87-EB77-27E0539F9DF5}"/>
              </a:ext>
            </a:extLst>
          </p:cNvPr>
          <p:cNvGrpSpPr/>
          <p:nvPr/>
        </p:nvGrpSpPr>
        <p:grpSpPr>
          <a:xfrm>
            <a:off x="6947132" y="3887608"/>
            <a:ext cx="2416485" cy="2765503"/>
            <a:chOff x="0" y="-47625"/>
            <a:chExt cx="1258609" cy="1372593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6B49CD9-966F-22B8-D24F-4E3905C8C6B4}"/>
                </a:ext>
              </a:extLst>
            </p:cNvPr>
            <p:cNvSpPr/>
            <p:nvPr/>
          </p:nvSpPr>
          <p:spPr>
            <a:xfrm>
              <a:off x="0" y="0"/>
              <a:ext cx="1258609" cy="1324968"/>
            </a:xfrm>
            <a:custGeom>
              <a:avLst/>
              <a:gdLst/>
              <a:ahLst/>
              <a:cxnLst/>
              <a:rect l="l" t="t" r="r" b="b"/>
              <a:pathLst>
                <a:path w="1258609" h="1324968">
                  <a:moveTo>
                    <a:pt x="89513" y="0"/>
                  </a:moveTo>
                  <a:lnTo>
                    <a:pt x="1169096" y="0"/>
                  </a:lnTo>
                  <a:cubicBezTo>
                    <a:pt x="1218533" y="0"/>
                    <a:pt x="1258609" y="40077"/>
                    <a:pt x="1258609" y="89513"/>
                  </a:cubicBezTo>
                  <a:lnTo>
                    <a:pt x="1258609" y="1235454"/>
                  </a:lnTo>
                  <a:cubicBezTo>
                    <a:pt x="1258609" y="1259195"/>
                    <a:pt x="1249178" y="1281963"/>
                    <a:pt x="1232391" y="1298750"/>
                  </a:cubicBezTo>
                  <a:cubicBezTo>
                    <a:pt x="1215604" y="1315537"/>
                    <a:pt x="1192836" y="1324968"/>
                    <a:pt x="1169096" y="1324968"/>
                  </a:cubicBezTo>
                  <a:lnTo>
                    <a:pt x="89513" y="1324968"/>
                  </a:lnTo>
                  <a:cubicBezTo>
                    <a:pt x="40077" y="1324968"/>
                    <a:pt x="0" y="1284891"/>
                    <a:pt x="0" y="1235454"/>
                  </a:cubicBezTo>
                  <a:lnTo>
                    <a:pt x="0" y="89513"/>
                  </a:lnTo>
                  <a:cubicBezTo>
                    <a:pt x="0" y="40077"/>
                    <a:pt x="40077" y="0"/>
                    <a:pt x="89513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39869F-27E5-783B-06FD-33EE6D86A4BB}"/>
                </a:ext>
              </a:extLst>
            </p:cNvPr>
            <p:cNvSpPr txBox="1"/>
            <p:nvPr/>
          </p:nvSpPr>
          <p:spPr>
            <a:xfrm>
              <a:off x="0" y="-47625"/>
              <a:ext cx="1258609" cy="1372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AC742F4-CF9F-5841-BD07-0E728EEA0FBA}"/>
              </a:ext>
            </a:extLst>
          </p:cNvPr>
          <p:cNvSpPr txBox="1"/>
          <p:nvPr/>
        </p:nvSpPr>
        <p:spPr>
          <a:xfrm>
            <a:off x="6776204" y="6073247"/>
            <a:ext cx="2744065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73821"/>
                </a:solidFill>
                <a:latin typeface="Chau Philomene"/>
              </a:rPr>
              <a:t>Shruthi N</a:t>
            </a:r>
          </a:p>
        </p:txBody>
      </p:sp>
      <p:grpSp>
        <p:nvGrpSpPr>
          <p:cNvPr id="59" name="Group 12">
            <a:extLst>
              <a:ext uri="{FF2B5EF4-FFF2-40B4-BE49-F238E27FC236}">
                <a16:creationId xmlns:a16="http://schemas.microsoft.com/office/drawing/2014/main" id="{E54ADD72-A50F-BA0A-3277-C661756E139B}"/>
              </a:ext>
            </a:extLst>
          </p:cNvPr>
          <p:cNvGrpSpPr/>
          <p:nvPr/>
        </p:nvGrpSpPr>
        <p:grpSpPr>
          <a:xfrm>
            <a:off x="9233210" y="1391308"/>
            <a:ext cx="1865766" cy="1834581"/>
            <a:chOff x="45762" y="30765"/>
            <a:chExt cx="710381" cy="689510"/>
          </a:xfrm>
        </p:grpSpPr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D2F6C7B8-2527-B692-BDA6-2AF732E7FA77}"/>
                </a:ext>
              </a:extLst>
            </p:cNvPr>
            <p:cNvSpPr/>
            <p:nvPr/>
          </p:nvSpPr>
          <p:spPr>
            <a:xfrm>
              <a:off x="45762" y="30765"/>
              <a:ext cx="710381" cy="689510"/>
            </a:xfrm>
            <a:custGeom>
              <a:avLst/>
              <a:gdLst/>
              <a:ahLst/>
              <a:cxnLst/>
              <a:rect l="l" t="t" r="r" b="b"/>
              <a:pathLst>
                <a:path w="775763" h="743971">
                  <a:moveTo>
                    <a:pt x="45094" y="0"/>
                  </a:moveTo>
                  <a:lnTo>
                    <a:pt x="730669" y="0"/>
                  </a:lnTo>
                  <a:cubicBezTo>
                    <a:pt x="742629" y="0"/>
                    <a:pt x="754099" y="4751"/>
                    <a:pt x="762556" y="13208"/>
                  </a:cubicBezTo>
                  <a:cubicBezTo>
                    <a:pt x="771012" y="21664"/>
                    <a:pt x="775763" y="33134"/>
                    <a:pt x="775763" y="45094"/>
                  </a:cubicBezTo>
                  <a:lnTo>
                    <a:pt x="775763" y="698877"/>
                  </a:lnTo>
                  <a:cubicBezTo>
                    <a:pt x="775763" y="710837"/>
                    <a:pt x="771012" y="722307"/>
                    <a:pt x="762556" y="730763"/>
                  </a:cubicBezTo>
                  <a:cubicBezTo>
                    <a:pt x="754099" y="739220"/>
                    <a:pt x="742629" y="743971"/>
                    <a:pt x="730669" y="743971"/>
                  </a:cubicBezTo>
                  <a:lnTo>
                    <a:pt x="45094" y="743971"/>
                  </a:lnTo>
                  <a:cubicBezTo>
                    <a:pt x="33134" y="743971"/>
                    <a:pt x="21664" y="739220"/>
                    <a:pt x="13208" y="730763"/>
                  </a:cubicBezTo>
                  <a:cubicBezTo>
                    <a:pt x="4751" y="722307"/>
                    <a:pt x="0" y="710837"/>
                    <a:pt x="0" y="698877"/>
                  </a:cubicBezTo>
                  <a:lnTo>
                    <a:pt x="0" y="45094"/>
                  </a:lnTo>
                  <a:cubicBezTo>
                    <a:pt x="0" y="33134"/>
                    <a:pt x="4751" y="21664"/>
                    <a:pt x="13208" y="13208"/>
                  </a:cubicBezTo>
                  <a:cubicBezTo>
                    <a:pt x="21664" y="4751"/>
                    <a:pt x="33134" y="0"/>
                    <a:pt x="45094" y="0"/>
                  </a:cubicBezTo>
                  <a:close/>
                </a:path>
              </a:pathLst>
            </a:custGeom>
            <a:blipFill>
              <a:blip r:embed="rId3"/>
              <a:stretch>
                <a:fillRect t="-5137" b="-340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2" name="Picture 61" descr="A person in a blue suit&#10;&#10;Description automatically generated">
            <a:extLst>
              <a:ext uri="{FF2B5EF4-FFF2-40B4-BE49-F238E27FC236}">
                <a16:creationId xmlns:a16="http://schemas.microsoft.com/office/drawing/2014/main" id="{4C162A8C-1664-AEA3-B923-8C9CDF527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9" t="20287" r="12979" b="30407"/>
          <a:stretch/>
        </p:blipFill>
        <p:spPr>
          <a:xfrm>
            <a:off x="2905568" y="4165393"/>
            <a:ext cx="1934534" cy="19550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4" name="Picture 63" descr="A person in a suit&#10;&#10;Description automatically generated">
            <a:extLst>
              <a:ext uri="{FF2B5EF4-FFF2-40B4-BE49-F238E27FC236}">
                <a16:creationId xmlns:a16="http://schemas.microsoft.com/office/drawing/2014/main" id="{F987B084-4B0C-1451-5AAF-73A19A126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38" y="1322870"/>
            <a:ext cx="2081729" cy="18828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048D5CF-62D7-B092-7DE1-BA50BE4D7927}"/>
              </a:ext>
            </a:extLst>
          </p:cNvPr>
          <p:cNvSpPr txBox="1"/>
          <p:nvPr/>
        </p:nvSpPr>
        <p:spPr>
          <a:xfrm>
            <a:off x="5437355" y="3510633"/>
            <a:ext cx="1680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Formulation Specialist</a:t>
            </a:r>
          </a:p>
        </p:txBody>
      </p:sp>
      <p:grpSp>
        <p:nvGrpSpPr>
          <p:cNvPr id="2" name="Group 22">
            <a:extLst>
              <a:ext uri="{FF2B5EF4-FFF2-40B4-BE49-F238E27FC236}">
                <a16:creationId xmlns:a16="http://schemas.microsoft.com/office/drawing/2014/main" id="{905C6CA4-BB78-2AA9-5132-A4D6A8465128}"/>
              </a:ext>
            </a:extLst>
          </p:cNvPr>
          <p:cNvGrpSpPr/>
          <p:nvPr/>
        </p:nvGrpSpPr>
        <p:grpSpPr>
          <a:xfrm>
            <a:off x="7161047" y="4235627"/>
            <a:ext cx="1974375" cy="1837620"/>
            <a:chOff x="-849485" y="438973"/>
            <a:chExt cx="775763" cy="743971"/>
          </a:xfrm>
        </p:grpSpPr>
        <p:sp>
          <p:nvSpPr>
            <p:cNvPr id="3" name="Freeform 23">
              <a:extLst>
                <a:ext uri="{FF2B5EF4-FFF2-40B4-BE49-F238E27FC236}">
                  <a16:creationId xmlns:a16="http://schemas.microsoft.com/office/drawing/2014/main" id="{D4DDC8E1-B3E5-81E7-3663-EA7A14102983}"/>
                </a:ext>
              </a:extLst>
            </p:cNvPr>
            <p:cNvSpPr/>
            <p:nvPr/>
          </p:nvSpPr>
          <p:spPr>
            <a:xfrm>
              <a:off x="-849485" y="438973"/>
              <a:ext cx="775763" cy="743971"/>
            </a:xfrm>
            <a:custGeom>
              <a:avLst/>
              <a:gdLst/>
              <a:ahLst/>
              <a:cxnLst/>
              <a:rect l="l" t="t" r="r" b="b"/>
              <a:pathLst>
                <a:path w="775763" h="743971">
                  <a:moveTo>
                    <a:pt x="45094" y="0"/>
                  </a:moveTo>
                  <a:lnTo>
                    <a:pt x="730669" y="0"/>
                  </a:lnTo>
                  <a:cubicBezTo>
                    <a:pt x="742629" y="0"/>
                    <a:pt x="754099" y="4751"/>
                    <a:pt x="762556" y="13208"/>
                  </a:cubicBezTo>
                  <a:cubicBezTo>
                    <a:pt x="771012" y="21664"/>
                    <a:pt x="775763" y="33134"/>
                    <a:pt x="775763" y="45094"/>
                  </a:cubicBezTo>
                  <a:lnTo>
                    <a:pt x="775763" y="698877"/>
                  </a:lnTo>
                  <a:cubicBezTo>
                    <a:pt x="775763" y="710837"/>
                    <a:pt x="771012" y="722307"/>
                    <a:pt x="762556" y="730763"/>
                  </a:cubicBezTo>
                  <a:cubicBezTo>
                    <a:pt x="754099" y="739220"/>
                    <a:pt x="742629" y="743971"/>
                    <a:pt x="730669" y="743971"/>
                  </a:cubicBezTo>
                  <a:lnTo>
                    <a:pt x="45094" y="743971"/>
                  </a:lnTo>
                  <a:cubicBezTo>
                    <a:pt x="33134" y="743971"/>
                    <a:pt x="21664" y="739220"/>
                    <a:pt x="13208" y="730763"/>
                  </a:cubicBezTo>
                  <a:cubicBezTo>
                    <a:pt x="4751" y="722307"/>
                    <a:pt x="0" y="710837"/>
                    <a:pt x="0" y="698877"/>
                  </a:cubicBezTo>
                  <a:lnTo>
                    <a:pt x="0" y="45094"/>
                  </a:lnTo>
                  <a:cubicBezTo>
                    <a:pt x="0" y="33134"/>
                    <a:pt x="4751" y="21664"/>
                    <a:pt x="13208" y="13208"/>
                  </a:cubicBezTo>
                  <a:cubicBezTo>
                    <a:pt x="21664" y="4751"/>
                    <a:pt x="33134" y="0"/>
                    <a:pt x="45094" y="0"/>
                  </a:cubicBezTo>
                  <a:close/>
                </a:path>
              </a:pathLst>
            </a:custGeom>
            <a:blipFill>
              <a:blip r:embed="rId6"/>
              <a:stretch>
                <a:fillRect l="-22057" r="-220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643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E2F45-7A06-D094-8C87-81DAEFA2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9FC6-34B7-51D3-8FCD-94BF735FF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25481-8F9D-44F5-FE50-8B12B666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86" y="1532912"/>
            <a:ext cx="4963884" cy="26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77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Plastic containers in bright colours">
            <a:extLst>
              <a:ext uri="{FF2B5EF4-FFF2-40B4-BE49-F238E27FC236}">
                <a16:creationId xmlns:a16="http://schemas.microsoft.com/office/drawing/2014/main" id="{D4486D6A-4DEC-9D4D-5C7F-1DDAB6330F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20000"/>
          </a:blip>
          <a:srcRect t="9091" r="23298"/>
          <a:stretch/>
        </p:blipFill>
        <p:spPr>
          <a:xfrm>
            <a:off x="0" y="10"/>
            <a:ext cx="12192000" cy="6857990"/>
          </a:xfrm>
          <a:prstGeom prst="rect">
            <a:avLst/>
          </a:prstGeom>
          <a:effectLst>
            <a:outerShdw blurRad="50800" dist="50800" dir="5400000" algn="ctr" rotWithShape="0">
              <a:schemeClr val="accent1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4D4C8-E123-4D55-50E9-CFE21CD20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7096506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b="1">
                <a:solidFill>
                  <a:schemeClr val="accent6"/>
                </a:solidFill>
              </a:rPr>
              <a:t>Non-Toxic Cleaning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2A26D-3873-7B57-8220-9C28D1B99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380" y="5418318"/>
            <a:ext cx="3989578" cy="1604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accent1">
                    <a:lumMod val="50000"/>
                  </a:schemeClr>
                </a:solidFill>
              </a:rPr>
              <a:t>Chaarshani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accent1">
                    <a:lumMod val="50000"/>
                  </a:schemeClr>
                </a:solidFill>
              </a:rPr>
              <a:t>Mrinalini 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 err="1">
                <a:solidFill>
                  <a:schemeClr val="accent1">
                    <a:lumMod val="50000"/>
                  </a:schemeClr>
                </a:solidFill>
              </a:rPr>
              <a:t>Praseed</a:t>
            </a:r>
            <a:r>
              <a:rPr lang="en-US" sz="17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700" b="1" err="1">
                <a:solidFill>
                  <a:schemeClr val="accent1">
                    <a:lumMod val="50000"/>
                  </a:schemeClr>
                </a:solidFill>
              </a:rPr>
              <a:t>Chandriki</a:t>
            </a:r>
            <a:endParaRPr lang="en-US" sz="1700" b="1">
              <a:solidFill>
                <a:schemeClr val="accent1">
                  <a:lumMod val="5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accent1">
                    <a:lumMod val="50000"/>
                  </a:schemeClr>
                </a:solidFill>
              </a:rPr>
              <a:t>Shruthi </a:t>
            </a:r>
            <a:r>
              <a:rPr lang="en-US" sz="1700" b="1" err="1">
                <a:solidFill>
                  <a:schemeClr val="accent1">
                    <a:lumMod val="50000"/>
                  </a:schemeClr>
                </a:solidFill>
              </a:rPr>
              <a:t>Nagaraja</a:t>
            </a:r>
            <a:endParaRPr lang="en-US" sz="1700" b="1">
              <a:solidFill>
                <a:schemeClr val="accent1">
                  <a:lumMod val="5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7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DD53-4A9E-A862-0B42-1C8D703E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114754"/>
            <a:ext cx="10515600" cy="756103"/>
          </a:xfrm>
        </p:spPr>
        <p:txBody>
          <a:bodyPr/>
          <a:lstStyle/>
          <a:p>
            <a:r>
              <a:rPr lang="en-US" sz="4400" b="1">
                <a:solidFill>
                  <a:schemeClr val="accent6"/>
                </a:solidFill>
              </a:rPr>
              <a:t>Problem Statement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358BA-7A9D-E8EF-9184-91F5B757948E}"/>
              </a:ext>
            </a:extLst>
          </p:cNvPr>
          <p:cNvSpPr txBox="1"/>
          <p:nvPr/>
        </p:nvSpPr>
        <p:spPr>
          <a:xfrm>
            <a:off x="301451" y="962114"/>
            <a:ext cx="5965371" cy="11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chemeClr val="accent2">
                    <a:lumMod val="75000"/>
                  </a:schemeClr>
                </a:solidFill>
              </a:rPr>
              <a:t>There’s a need for biodegradable and non-toxic cleaning agents to effectively combat dirt and germs and are kind to both consumer and the planet.</a:t>
            </a:r>
          </a:p>
        </p:txBody>
      </p:sp>
      <p:pic>
        <p:nvPicPr>
          <p:cNvPr id="4" name="Picture 3" descr="Discover Bio Enzyme Uses and Benefits for Sustainable Living">
            <a:extLst>
              <a:ext uri="{FF2B5EF4-FFF2-40B4-BE49-F238E27FC236}">
                <a16:creationId xmlns:a16="http://schemas.microsoft.com/office/drawing/2014/main" id="{4D5E69EF-7995-9F22-7098-934BEF45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7" y="2914954"/>
            <a:ext cx="4328679" cy="233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B548A-A20F-3087-DD03-C78BD7FABFF3}"/>
              </a:ext>
            </a:extLst>
          </p:cNvPr>
          <p:cNvSpPr txBox="1"/>
          <p:nvPr/>
        </p:nvSpPr>
        <p:spPr>
          <a:xfrm>
            <a:off x="8018584" y="114754"/>
            <a:ext cx="2837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Pain Points</a:t>
            </a:r>
          </a:p>
        </p:txBody>
      </p:sp>
      <p:pic>
        <p:nvPicPr>
          <p:cNvPr id="9" name="Picture 2" descr="Dry hands peeling skin on hand and ...">
            <a:extLst>
              <a:ext uri="{FF2B5EF4-FFF2-40B4-BE49-F238E27FC236}">
                <a16:creationId xmlns:a16="http://schemas.microsoft.com/office/drawing/2014/main" id="{41F10197-BDE5-8A3F-D399-F9135C827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" r="467"/>
          <a:stretch/>
        </p:blipFill>
        <p:spPr bwMode="auto">
          <a:xfrm>
            <a:off x="8529478" y="870857"/>
            <a:ext cx="2127636" cy="153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51919-8DA4-63CD-E619-784DA36167CA}"/>
              </a:ext>
            </a:extLst>
          </p:cNvPr>
          <p:cNvSpPr txBox="1"/>
          <p:nvPr/>
        </p:nvSpPr>
        <p:spPr>
          <a:xfrm>
            <a:off x="8709159" y="2551803"/>
            <a:ext cx="155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Harsh on Skin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C1639-1707-DF80-A774-27CB7935DC85}"/>
              </a:ext>
            </a:extLst>
          </p:cNvPr>
          <p:cNvSpPr txBox="1"/>
          <p:nvPr/>
        </p:nvSpPr>
        <p:spPr>
          <a:xfrm>
            <a:off x="1068778" y="5543418"/>
            <a:ext cx="287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Good for Water Bodies </a:t>
            </a:r>
          </a:p>
        </p:txBody>
      </p:sp>
      <p:pic>
        <p:nvPicPr>
          <p:cNvPr id="13" name="Picture 12" descr="A baby sitting on the floor next to a dog&#10;&#10;Description automatically generated">
            <a:extLst>
              <a:ext uri="{FF2B5EF4-FFF2-40B4-BE49-F238E27FC236}">
                <a16:creationId xmlns:a16="http://schemas.microsoft.com/office/drawing/2014/main" id="{F23EC0C1-0E68-7C4F-8017-CE6954900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79"/>
          <a:stretch/>
        </p:blipFill>
        <p:spPr>
          <a:xfrm>
            <a:off x="8999401" y="3064980"/>
            <a:ext cx="2732622" cy="1537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36E456-BD5D-963F-E0CF-51A71681E114}"/>
              </a:ext>
            </a:extLst>
          </p:cNvPr>
          <p:cNvSpPr txBox="1"/>
          <p:nvPr/>
        </p:nvSpPr>
        <p:spPr>
          <a:xfrm>
            <a:off x="8648282" y="4600572"/>
            <a:ext cx="361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 pet- friendly and baby-friendly</a:t>
            </a:r>
          </a:p>
        </p:txBody>
      </p:sp>
      <p:pic>
        <p:nvPicPr>
          <p:cNvPr id="16" name="Picture 15" descr="A close-up of a human body&#10;&#10;Description automatically generated">
            <a:extLst>
              <a:ext uri="{FF2B5EF4-FFF2-40B4-BE49-F238E27FC236}">
                <a16:creationId xmlns:a16="http://schemas.microsoft.com/office/drawing/2014/main" id="{78302E4E-40F2-888B-7E12-43C4AF59A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05" y="3564907"/>
            <a:ext cx="2538513" cy="1748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6AD7A6-CC75-30A7-938F-DD7A706DA660}"/>
              </a:ext>
            </a:extLst>
          </p:cNvPr>
          <p:cNvSpPr txBox="1"/>
          <p:nvPr/>
        </p:nvSpPr>
        <p:spPr>
          <a:xfrm>
            <a:off x="5069680" y="5404918"/>
            <a:ext cx="375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Volatile organic compounds (VOCs)</a:t>
            </a:r>
          </a:p>
          <a:p>
            <a:r>
              <a:rPr lang="en-IN"/>
              <a:t>cause respiratory issues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8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92BE-63D4-4432-CB08-3A8634C4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84" y="21019"/>
            <a:ext cx="4893282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Industry insights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168ABE6-D7CF-47C3-6024-DC2914872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5763870"/>
              </p:ext>
            </p:extLst>
          </p:nvPr>
        </p:nvGraphicFramePr>
        <p:xfrm>
          <a:off x="-149372" y="1802996"/>
          <a:ext cx="3937568" cy="3252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5EB229-87B1-8E6B-C3A9-C8027A5B4A9C}"/>
              </a:ext>
            </a:extLst>
          </p:cNvPr>
          <p:cNvCxnSpPr>
            <a:cxnSpLocks/>
          </p:cNvCxnSpPr>
          <p:nvPr/>
        </p:nvCxnSpPr>
        <p:spPr>
          <a:xfrm>
            <a:off x="2802233" y="2395686"/>
            <a:ext cx="1357785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323BB7-300A-44B5-50A8-FD2E8F60F552}"/>
              </a:ext>
            </a:extLst>
          </p:cNvPr>
          <p:cNvSpPr txBox="1"/>
          <p:nvPr/>
        </p:nvSpPr>
        <p:spPr>
          <a:xfrm>
            <a:off x="4317686" y="2190495"/>
            <a:ext cx="148587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2">
                    <a:lumMod val="75000"/>
                  </a:schemeClr>
                </a:solidFill>
              </a:rPr>
              <a:t>Indian home cleaning market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23BF7C-F703-E6DD-15FA-4EF0898D42F1}"/>
              </a:ext>
            </a:extLst>
          </p:cNvPr>
          <p:cNvCxnSpPr>
            <a:cxnSpLocks/>
          </p:cNvCxnSpPr>
          <p:nvPr/>
        </p:nvCxnSpPr>
        <p:spPr>
          <a:xfrm>
            <a:off x="2964264" y="3240436"/>
            <a:ext cx="1195754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066E53-F3ED-9D94-713B-8784ED1F7DFA}"/>
              </a:ext>
            </a:extLst>
          </p:cNvPr>
          <p:cNvSpPr txBox="1"/>
          <p:nvPr/>
        </p:nvSpPr>
        <p:spPr>
          <a:xfrm>
            <a:off x="4317683" y="2956742"/>
            <a:ext cx="1485879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2">
                    <a:lumMod val="75000"/>
                  </a:schemeClr>
                </a:solidFill>
              </a:rPr>
              <a:t>Non-toxic or eco-friendly segment</a:t>
            </a:r>
            <a:endParaRPr 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25872F-2B2E-4D82-5AEF-B6C173A58A1A}"/>
              </a:ext>
            </a:extLst>
          </p:cNvPr>
          <p:cNvCxnSpPr>
            <a:cxnSpLocks/>
          </p:cNvCxnSpPr>
          <p:nvPr/>
        </p:nvCxnSpPr>
        <p:spPr>
          <a:xfrm>
            <a:off x="2802233" y="4335989"/>
            <a:ext cx="1357785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88637D-A630-9F3E-B5B4-08989BC0CE18}"/>
              </a:ext>
            </a:extLst>
          </p:cNvPr>
          <p:cNvSpPr txBox="1"/>
          <p:nvPr/>
        </p:nvSpPr>
        <p:spPr>
          <a:xfrm>
            <a:off x="7558077" y="5520791"/>
            <a:ext cx="1485878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/>
              <a:t>Rise of E-commerce</a:t>
            </a:r>
            <a:endParaRPr 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13308-1867-F638-C527-41B8B1BD9104}"/>
              </a:ext>
            </a:extLst>
          </p:cNvPr>
          <p:cNvSpPr txBox="1"/>
          <p:nvPr/>
        </p:nvSpPr>
        <p:spPr>
          <a:xfrm>
            <a:off x="4585246" y="1557277"/>
            <a:ext cx="871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7AE394-A167-836B-FE89-344BE76D7AA5}"/>
              </a:ext>
            </a:extLst>
          </p:cNvPr>
          <p:cNvSpPr txBox="1"/>
          <p:nvPr/>
        </p:nvSpPr>
        <p:spPr>
          <a:xfrm>
            <a:off x="6159246" y="1557277"/>
            <a:ext cx="88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CAGR*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C2022F-C746-8FF0-FCCD-2B360FE71DF0}"/>
              </a:ext>
            </a:extLst>
          </p:cNvPr>
          <p:cNvSpPr txBox="1"/>
          <p:nvPr/>
        </p:nvSpPr>
        <p:spPr>
          <a:xfrm>
            <a:off x="6146456" y="2273176"/>
            <a:ext cx="947695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15-20%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36FDC3-31D4-C9BE-B80A-A9592B5E34EB}"/>
              </a:ext>
            </a:extLst>
          </p:cNvPr>
          <p:cNvSpPr txBox="1"/>
          <p:nvPr/>
        </p:nvSpPr>
        <p:spPr>
          <a:xfrm>
            <a:off x="6146455" y="4151323"/>
            <a:ext cx="947695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20-25%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3569C-EBAA-C313-1BD9-90341412B924}"/>
              </a:ext>
            </a:extLst>
          </p:cNvPr>
          <p:cNvSpPr txBox="1"/>
          <p:nvPr/>
        </p:nvSpPr>
        <p:spPr>
          <a:xfrm>
            <a:off x="6146456" y="3146461"/>
            <a:ext cx="947695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30-33%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85D258-C55E-7541-0227-D65063AB0C25}"/>
              </a:ext>
            </a:extLst>
          </p:cNvPr>
          <p:cNvSpPr txBox="1"/>
          <p:nvPr/>
        </p:nvSpPr>
        <p:spPr>
          <a:xfrm>
            <a:off x="130628" y="6372981"/>
            <a:ext cx="495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Estimated for the next 5-7 years as per sources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194D203D-2D68-4803-968D-85D6C50502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9694898"/>
              </p:ext>
            </p:extLst>
          </p:nvPr>
        </p:nvGraphicFramePr>
        <p:xfrm>
          <a:off x="8872690" y="668539"/>
          <a:ext cx="3181523" cy="4576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1493E907-8ABC-B577-6127-826798EC8FBB}"/>
              </a:ext>
            </a:extLst>
          </p:cNvPr>
          <p:cNvSpPr txBox="1"/>
          <p:nvPr/>
        </p:nvSpPr>
        <p:spPr>
          <a:xfrm>
            <a:off x="7435519" y="1557073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Revenue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56CF1A-9408-6606-9FDB-083457DFED74}"/>
              </a:ext>
            </a:extLst>
          </p:cNvPr>
          <p:cNvSpPr txBox="1"/>
          <p:nvPr/>
        </p:nvSpPr>
        <p:spPr>
          <a:xfrm>
            <a:off x="7485138" y="2273176"/>
            <a:ext cx="151689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24000 Crores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35481-8FF2-AB81-47F5-7848801A5FDF}"/>
              </a:ext>
            </a:extLst>
          </p:cNvPr>
          <p:cNvSpPr txBox="1"/>
          <p:nvPr/>
        </p:nvSpPr>
        <p:spPr>
          <a:xfrm>
            <a:off x="7485137" y="4151323"/>
            <a:ext cx="1231556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450 crores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0D1290-E5A9-21D0-AA29-2F564AFCFA01}"/>
              </a:ext>
            </a:extLst>
          </p:cNvPr>
          <p:cNvSpPr txBox="1"/>
          <p:nvPr/>
        </p:nvSpPr>
        <p:spPr>
          <a:xfrm>
            <a:off x="7485138" y="3146461"/>
            <a:ext cx="145918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1,500 Crores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C13262-E7B7-FED3-F197-466D6102641D}"/>
              </a:ext>
            </a:extLst>
          </p:cNvPr>
          <p:cNvSpPr txBox="1"/>
          <p:nvPr/>
        </p:nvSpPr>
        <p:spPr>
          <a:xfrm>
            <a:off x="711094" y="5459235"/>
            <a:ext cx="180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Growth Drivers Factors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70D32D-8E50-108A-5165-5C1838942B78}"/>
              </a:ext>
            </a:extLst>
          </p:cNvPr>
          <p:cNvSpPr txBox="1"/>
          <p:nvPr/>
        </p:nvSpPr>
        <p:spPr>
          <a:xfrm>
            <a:off x="2778650" y="5535791"/>
            <a:ext cx="100483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/>
              <a:t>Health Concerns</a:t>
            </a:r>
            <a:endParaRPr 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224E1B-C196-7DCE-16CA-7841A539F62E}"/>
              </a:ext>
            </a:extLst>
          </p:cNvPr>
          <p:cNvSpPr txBox="1"/>
          <p:nvPr/>
        </p:nvSpPr>
        <p:spPr>
          <a:xfrm>
            <a:off x="4053259" y="5531299"/>
            <a:ext cx="1274243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/>
              <a:t>Increasing Urbanization</a:t>
            </a:r>
            <a:endParaRPr 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954E8B-A43D-F48C-5388-0F2B308B4B17}"/>
              </a:ext>
            </a:extLst>
          </p:cNvPr>
          <p:cNvSpPr txBox="1"/>
          <p:nvPr/>
        </p:nvSpPr>
        <p:spPr>
          <a:xfrm>
            <a:off x="5597276" y="5531299"/>
            <a:ext cx="1691027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/>
              <a:t>Health and Hygiene Awareness</a:t>
            </a:r>
            <a:endParaRPr 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F9202A-8C6F-C3DA-C7F9-D8BAF48AC18C}"/>
              </a:ext>
            </a:extLst>
          </p:cNvPr>
          <p:cNvSpPr txBox="1"/>
          <p:nvPr/>
        </p:nvSpPr>
        <p:spPr>
          <a:xfrm>
            <a:off x="9313728" y="5520791"/>
            <a:ext cx="1960801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/>
              <a:t>Increasingly Sustainable Practices</a:t>
            </a:r>
            <a:endParaRPr 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B2F2F8-D32F-2581-D447-C37EE204C13E}"/>
              </a:ext>
            </a:extLst>
          </p:cNvPr>
          <p:cNvSpPr txBox="1"/>
          <p:nvPr/>
        </p:nvSpPr>
        <p:spPr>
          <a:xfrm>
            <a:off x="4317683" y="4016536"/>
            <a:ext cx="1485879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2">
                    <a:lumMod val="75000"/>
                  </a:schemeClr>
                </a:solidFill>
              </a:rPr>
              <a:t>Plant based solutions segment</a:t>
            </a:r>
            <a:endParaRPr 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1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4966251-8298-E439-F8B7-2A699D32AF28}"/>
              </a:ext>
            </a:extLst>
          </p:cNvPr>
          <p:cNvGraphicFramePr/>
          <p:nvPr/>
        </p:nvGraphicFramePr>
        <p:xfrm>
          <a:off x="169333" y="203260"/>
          <a:ext cx="3310467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Two bottles of liquid on a table&#10;&#10;Description automatically generated">
            <a:extLst>
              <a:ext uri="{FF2B5EF4-FFF2-40B4-BE49-F238E27FC236}">
                <a16:creationId xmlns:a16="http://schemas.microsoft.com/office/drawing/2014/main" id="{1A71C463-362C-60FF-90A3-B62B250104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1" b="30178"/>
          <a:stretch/>
        </p:blipFill>
        <p:spPr>
          <a:xfrm>
            <a:off x="9055099" y="3163058"/>
            <a:ext cx="2424517" cy="2937829"/>
          </a:xfrm>
          <a:prstGeom prst="rect">
            <a:avLst/>
          </a:prstGeom>
        </p:spPr>
      </p:pic>
      <p:pic>
        <p:nvPicPr>
          <p:cNvPr id="10" name="Picture 9" descr="A plastic bottle with a yellow liquid in it&#10;&#10;Description automatically generated">
            <a:extLst>
              <a:ext uri="{FF2B5EF4-FFF2-40B4-BE49-F238E27FC236}">
                <a16:creationId xmlns:a16="http://schemas.microsoft.com/office/drawing/2014/main" id="{1056E0F0-45D1-CE4A-D9EB-242BABCD7A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t="33249" b="9271"/>
          <a:stretch/>
        </p:blipFill>
        <p:spPr>
          <a:xfrm>
            <a:off x="819779" y="3170488"/>
            <a:ext cx="2213294" cy="2763273"/>
          </a:xfrm>
          <a:prstGeom prst="rect">
            <a:avLst/>
          </a:prstGeom>
        </p:spPr>
      </p:pic>
      <p:pic>
        <p:nvPicPr>
          <p:cNvPr id="11" name="Picture 10" descr="A green liquid in a bottle&#10;&#10;Description automatically generated">
            <a:extLst>
              <a:ext uri="{FF2B5EF4-FFF2-40B4-BE49-F238E27FC236}">
                <a16:creationId xmlns:a16="http://schemas.microsoft.com/office/drawing/2014/main" id="{19D8AD44-EE1C-FAC8-5531-0C4AEFA393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" b="27474"/>
          <a:stretch/>
        </p:blipFill>
        <p:spPr>
          <a:xfrm>
            <a:off x="4691202" y="3008224"/>
            <a:ext cx="2213295" cy="3092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0E0BC8-01D5-B941-A93D-EA9906DEE5D7}"/>
              </a:ext>
            </a:extLst>
          </p:cNvPr>
          <p:cNvSpPr txBox="1"/>
          <p:nvPr/>
        </p:nvSpPr>
        <p:spPr>
          <a:xfrm>
            <a:off x="819778" y="6238231"/>
            <a:ext cx="2130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Bio Enzyme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5FC48-E1CF-2E2D-A3F8-90412F74507B}"/>
              </a:ext>
            </a:extLst>
          </p:cNvPr>
          <p:cNvSpPr txBox="1"/>
          <p:nvPr/>
        </p:nvSpPr>
        <p:spPr>
          <a:xfrm>
            <a:off x="4504536" y="6238231"/>
            <a:ext cx="2853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Bio Surfactant 1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BD1BE-5D9B-45C3-8269-937971BEF5BA}"/>
              </a:ext>
            </a:extLst>
          </p:cNvPr>
          <p:cNvSpPr txBox="1"/>
          <p:nvPr/>
        </p:nvSpPr>
        <p:spPr>
          <a:xfrm>
            <a:off x="8626400" y="6238231"/>
            <a:ext cx="2853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</a:rPr>
              <a:t>Bio Surfactant 2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AE9392-ABAA-C437-44CB-4C229ADB6E76}"/>
              </a:ext>
            </a:extLst>
          </p:cNvPr>
          <p:cNvCxnSpPr/>
          <p:nvPr/>
        </p:nvCxnSpPr>
        <p:spPr>
          <a:xfrm>
            <a:off x="3376062" y="4420403"/>
            <a:ext cx="972151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139095-229F-9C1C-D92B-A0CC5CE97A14}"/>
              </a:ext>
            </a:extLst>
          </p:cNvPr>
          <p:cNvCxnSpPr/>
          <p:nvPr/>
        </p:nvCxnSpPr>
        <p:spPr>
          <a:xfrm>
            <a:off x="7426693" y="4409174"/>
            <a:ext cx="972151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A9FB59F-ADE2-0FF7-93F7-D24E3B02DAE0}"/>
              </a:ext>
            </a:extLst>
          </p:cNvPr>
          <p:cNvGraphicFramePr/>
          <p:nvPr/>
        </p:nvGraphicFramePr>
        <p:xfrm>
          <a:off x="-833968" y="1788476"/>
          <a:ext cx="11730567" cy="1300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51BDAE8-5851-C212-166A-F7B5931DE51F}"/>
              </a:ext>
            </a:extLst>
          </p:cNvPr>
          <p:cNvSpPr txBox="1"/>
          <p:nvPr/>
        </p:nvSpPr>
        <p:spPr>
          <a:xfrm>
            <a:off x="9468440" y="203260"/>
            <a:ext cx="2424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Developed in collaboration with </a:t>
            </a:r>
            <a:r>
              <a:rPr lang="en-US" err="1"/>
              <a:t>Vidhathri</a:t>
            </a:r>
            <a:r>
              <a:rPr lang="en-US"/>
              <a:t> Institute for Chemical Education, an ISO 9001:2015 firm</a:t>
            </a:r>
          </a:p>
        </p:txBody>
      </p:sp>
      <p:pic>
        <p:nvPicPr>
          <p:cNvPr id="16" name="Picture 15" descr="A person in a red shirt and gloves pouring liquid into a container&#10;&#10;Description automatically generated">
            <a:extLst>
              <a:ext uri="{FF2B5EF4-FFF2-40B4-BE49-F238E27FC236}">
                <a16:creationId xmlns:a16="http://schemas.microsoft.com/office/drawing/2014/main" id="{407083EA-051C-429B-C617-71A3361B1AD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9"/>
          <a:stretch/>
        </p:blipFill>
        <p:spPr>
          <a:xfrm>
            <a:off x="7786788" y="96549"/>
            <a:ext cx="1383631" cy="18335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B571AB-DDA7-A571-0A21-3D652CCA6D42}"/>
              </a:ext>
            </a:extLst>
          </p:cNvPr>
          <p:cNvSpPr/>
          <p:nvPr/>
        </p:nvSpPr>
        <p:spPr>
          <a:xfrm>
            <a:off x="246398" y="257695"/>
            <a:ext cx="3992137" cy="734332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F836C1-FC9E-0EE3-4954-88504692D831}"/>
              </a:ext>
            </a:extLst>
          </p:cNvPr>
          <p:cNvSpPr txBox="1">
            <a:spLocks/>
          </p:cNvSpPr>
          <p:nvPr/>
        </p:nvSpPr>
        <p:spPr>
          <a:xfrm>
            <a:off x="467353" y="257695"/>
            <a:ext cx="3310468" cy="734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>
                <a:solidFill>
                  <a:schemeClr val="accent2">
                    <a:lumMod val="60000"/>
                    <a:lumOff val="40000"/>
                  </a:schemeClr>
                </a:solidFill>
              </a:rPr>
              <a:t>MVP Journey</a:t>
            </a:r>
          </a:p>
        </p:txBody>
      </p:sp>
    </p:spTree>
    <p:extLst>
      <p:ext uri="{BB962C8B-B14F-4D97-AF65-F5344CB8AC3E}">
        <p14:creationId xmlns:p14="http://schemas.microsoft.com/office/powerpoint/2010/main" val="73356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833350-030B-40ED-0719-12CB278FC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639266"/>
              </p:ext>
            </p:extLst>
          </p:nvPr>
        </p:nvGraphicFramePr>
        <p:xfrm>
          <a:off x="7182342" y="997041"/>
          <a:ext cx="3423557" cy="279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6836">
                  <a:extLst>
                    <a:ext uri="{9D8B030D-6E8A-4147-A177-3AD203B41FA5}">
                      <a16:colId xmlns:a16="http://schemas.microsoft.com/office/drawing/2014/main" val="37924194"/>
                    </a:ext>
                  </a:extLst>
                </a:gridCol>
                <a:gridCol w="1526721">
                  <a:extLst>
                    <a:ext uri="{9D8B030D-6E8A-4147-A177-3AD203B41FA5}">
                      <a16:colId xmlns:a16="http://schemas.microsoft.com/office/drawing/2014/main" val="4215493851"/>
                    </a:ext>
                  </a:extLst>
                </a:gridCol>
              </a:tblGrid>
              <a:tr h="214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highlight>
                            <a:srgbClr val="F1A983"/>
                          </a:highlight>
                        </a:rPr>
                        <a:t>Fixed costs 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1A983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highlight>
                            <a:srgbClr val="F1A983"/>
                          </a:highlight>
                        </a:rPr>
                        <a:t>Capacity  100L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1A983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5824556"/>
                  </a:ext>
                </a:extLst>
              </a:tr>
              <a:tr h="453590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Equipment and machinery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8,00,000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2587456"/>
                  </a:ext>
                </a:extLst>
              </a:tr>
              <a:tr h="22679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Property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300000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2105509"/>
                  </a:ext>
                </a:extLst>
              </a:tr>
              <a:tr h="22679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Electricity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42000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23471255"/>
                  </a:ext>
                </a:extLst>
              </a:tr>
              <a:tr h="22679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Saftey equipment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35000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61310751"/>
                  </a:ext>
                </a:extLst>
              </a:tr>
              <a:tr h="22679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Waste management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24000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79383909"/>
                  </a:ext>
                </a:extLst>
              </a:tr>
              <a:tr h="22679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Labour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80000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08120934"/>
                  </a:ext>
                </a:extLst>
              </a:tr>
              <a:tr h="22679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Fixed cost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12,81,000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1271574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EA22E7-CA49-2277-EEC1-40443E45A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693991"/>
              </p:ext>
            </p:extLst>
          </p:nvPr>
        </p:nvGraphicFramePr>
        <p:xfrm>
          <a:off x="1088987" y="1582132"/>
          <a:ext cx="3920672" cy="1958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79711">
                  <a:extLst>
                    <a:ext uri="{9D8B030D-6E8A-4147-A177-3AD203B41FA5}">
                      <a16:colId xmlns:a16="http://schemas.microsoft.com/office/drawing/2014/main" val="3734057820"/>
                    </a:ext>
                  </a:extLst>
                </a:gridCol>
                <a:gridCol w="940961">
                  <a:extLst>
                    <a:ext uri="{9D8B030D-6E8A-4147-A177-3AD203B41FA5}">
                      <a16:colId xmlns:a16="http://schemas.microsoft.com/office/drawing/2014/main" val="3211100451"/>
                    </a:ext>
                  </a:extLst>
                </a:gridCol>
              </a:tblGrid>
              <a:tr h="27091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highlight>
                            <a:srgbClr val="F1A983"/>
                          </a:highlight>
                        </a:rPr>
                        <a:t>Variable cost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1A983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highlight>
                            <a:srgbClr val="F1A983"/>
                          </a:highlight>
                        </a:rPr>
                        <a:t>1000ML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1A983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70202921"/>
                  </a:ext>
                </a:extLst>
              </a:tr>
              <a:tr h="541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Chemicals </a:t>
                      </a:r>
                      <a:r>
                        <a:rPr lang="en-US" sz="1800" u="none" strike="noStrike" err="1">
                          <a:effectLst/>
                        </a:rPr>
                        <a:t>dervied</a:t>
                      </a:r>
                      <a:r>
                        <a:rPr lang="en-US" sz="1800" u="none" strike="noStrike">
                          <a:effectLst/>
                        </a:rPr>
                        <a:t> from plants and natural resources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212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5964705"/>
                  </a:ext>
                </a:extLst>
              </a:tr>
              <a:tr h="27091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GST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37.98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3598086"/>
                  </a:ext>
                </a:extLst>
              </a:tr>
              <a:tr h="27091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Packaging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5.2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8153088"/>
                  </a:ext>
                </a:extLst>
              </a:tr>
              <a:tr h="27091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Label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4360312"/>
                  </a:ext>
                </a:extLst>
              </a:tr>
              <a:tr h="27091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 cost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257.18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117066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42A70E2-1F3A-D4D2-7572-BD8D62BC7D64}"/>
              </a:ext>
            </a:extLst>
          </p:cNvPr>
          <p:cNvSpPr txBox="1"/>
          <p:nvPr/>
        </p:nvSpPr>
        <p:spPr>
          <a:xfrm>
            <a:off x="643467" y="4089311"/>
            <a:ext cx="7774458" cy="44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80644">
              <a:spcAft>
                <a:spcPts val="600"/>
              </a:spcAft>
            </a:pPr>
            <a:r>
              <a:rPr lang="en-IN" sz="2286" kern="1200">
                <a:solidFill>
                  <a:srgbClr val="000000"/>
                </a:solidFill>
                <a:latin typeface="Aptos Narrow" panose="020B0004020202020204" pitchFamily="34" charset="0"/>
                <a:ea typeface="+mn-ea"/>
                <a:cs typeface="+mn-cs"/>
              </a:rPr>
              <a:t>Contribution margin </a:t>
            </a:r>
            <a:r>
              <a:rPr lang="en-IN" sz="22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N" sz="2286" kern="1200">
                <a:solidFill>
                  <a:srgbClr val="000000"/>
                </a:solidFill>
                <a:latin typeface="Aptos Narrow" panose="020B0004020202020204" pitchFamily="34" charset="0"/>
                <a:ea typeface="+mn-ea"/>
                <a:cs typeface="+mn-cs"/>
              </a:rPr>
              <a:t>92.82</a:t>
            </a:r>
            <a:r>
              <a:rPr lang="en-IN" sz="22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5CF5CE-0058-4807-DBAB-B40EE0F8B71B}"/>
              </a:ext>
            </a:extLst>
          </p:cNvPr>
          <p:cNvSpPr txBox="1"/>
          <p:nvPr/>
        </p:nvSpPr>
        <p:spPr>
          <a:xfrm>
            <a:off x="643467" y="5036668"/>
            <a:ext cx="7774458" cy="87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80644">
              <a:spcAft>
                <a:spcPts val="600"/>
              </a:spcAft>
            </a:pPr>
            <a:r>
              <a:rPr lang="en-IN" sz="2286" kern="1200">
                <a:solidFill>
                  <a:srgbClr val="000000"/>
                </a:solidFill>
                <a:latin typeface="Aptos Narrow" panose="020B0004020202020204" pitchFamily="34" charset="0"/>
                <a:ea typeface="+mn-ea"/>
                <a:cs typeface="+mn-cs"/>
              </a:rPr>
              <a:t>Selling Price: 350 rupees per litre</a:t>
            </a:r>
          </a:p>
          <a:p>
            <a:pPr defTabSz="580644">
              <a:spcAft>
                <a:spcPts val="600"/>
              </a:spcAft>
            </a:pPr>
            <a:r>
              <a:rPr lang="en-IN" sz="2286" kern="1200">
                <a:solidFill>
                  <a:srgbClr val="000000"/>
                </a:solidFill>
                <a:latin typeface="Aptos Narrow" panose="020B0004020202020204" pitchFamily="34" charset="0"/>
                <a:ea typeface="+mn-ea"/>
                <a:cs typeface="+mn-cs"/>
              </a:rPr>
              <a:t>Breakeven</a:t>
            </a:r>
            <a:r>
              <a:rPr lang="en-IN" sz="22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N" sz="2286" kern="1200">
                <a:solidFill>
                  <a:srgbClr val="000000"/>
                </a:solidFill>
                <a:latin typeface="Aptos Narrow" panose="020B0004020202020204" pitchFamily="34" charset="0"/>
                <a:ea typeface="+mn-ea"/>
                <a:cs typeface="+mn-cs"/>
              </a:rPr>
              <a:t>13800.90498</a:t>
            </a:r>
            <a:r>
              <a:rPr lang="en-IN" sz="22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03D84-1BA6-8F82-8437-69F43E2CEDB8}"/>
              </a:ext>
            </a:extLst>
          </p:cNvPr>
          <p:cNvSpPr txBox="1"/>
          <p:nvPr/>
        </p:nvSpPr>
        <p:spPr>
          <a:xfrm>
            <a:off x="643467" y="4529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Fixed plus variable cost</a:t>
            </a:r>
            <a:r>
              <a:rPr lang="en-US" sz="2400"/>
              <a:t> 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292.2758904</a:t>
            </a:r>
            <a:r>
              <a:rPr lang="en-US" sz="2400"/>
              <a:t> </a:t>
            </a:r>
            <a:endParaRPr lang="en-IN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1C5D29-B3BF-EEB1-6FDB-2126A05F15D7}"/>
              </a:ext>
            </a:extLst>
          </p:cNvPr>
          <p:cNvSpPr txBox="1"/>
          <p:nvPr/>
        </p:nvSpPr>
        <p:spPr>
          <a:xfrm>
            <a:off x="283028" y="3412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chemeClr val="accent6">
                    <a:lumMod val="75000"/>
                  </a:schemeClr>
                </a:solidFill>
              </a:rPr>
              <a:t>Unit Economics</a:t>
            </a:r>
          </a:p>
        </p:txBody>
      </p:sp>
    </p:spTree>
    <p:extLst>
      <p:ext uri="{BB962C8B-B14F-4D97-AF65-F5344CB8AC3E}">
        <p14:creationId xmlns:p14="http://schemas.microsoft.com/office/powerpoint/2010/main" val="2688573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793C-D869-C817-5D76-B45A6CE8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61738" cy="1051693"/>
          </a:xfrm>
        </p:spPr>
        <p:txBody>
          <a:bodyPr>
            <a:normAutofit fontScale="90000"/>
          </a:bodyPr>
          <a:lstStyle/>
          <a:p>
            <a:r>
              <a:rPr lang="en-IN" sz="4900" b="1">
                <a:solidFill>
                  <a:schemeClr val="accent6"/>
                </a:solidFill>
              </a:rPr>
              <a:t>Product portfolio Plan</a:t>
            </a:r>
            <a:br>
              <a:rPr lang="en-IN">
                <a:effectLst/>
                <a:latin typeface="Helvetica Neue" panose="02000503000000020004" pitchFamily="2" charset="0"/>
              </a:rPr>
            </a:br>
            <a:endParaRPr lang="en-US"/>
          </a:p>
        </p:txBody>
      </p:sp>
      <p:pic>
        <p:nvPicPr>
          <p:cNvPr id="19" name="Picture 18" descr="A bottle of liquid with a cap&#10;&#10;Description automatically generated">
            <a:extLst>
              <a:ext uri="{FF2B5EF4-FFF2-40B4-BE49-F238E27FC236}">
                <a16:creationId xmlns:a16="http://schemas.microsoft.com/office/drawing/2014/main" id="{E2740D9B-50E6-488B-3FC9-030CEE4F5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04" y="1328022"/>
            <a:ext cx="2019719" cy="2019719"/>
          </a:xfrm>
          <a:prstGeom prst="rect">
            <a:avLst/>
          </a:prstGeom>
        </p:spPr>
      </p:pic>
      <p:pic>
        <p:nvPicPr>
          <p:cNvPr id="23" name="Picture 22" descr="A bottle of shampoo next to towels&#10;&#10;Description automatically generated">
            <a:extLst>
              <a:ext uri="{FF2B5EF4-FFF2-40B4-BE49-F238E27FC236}">
                <a16:creationId xmlns:a16="http://schemas.microsoft.com/office/drawing/2014/main" id="{CFC19946-2DD3-F961-43B8-CEF9384FE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325" y="1328021"/>
            <a:ext cx="2019719" cy="2019719"/>
          </a:xfrm>
          <a:prstGeom prst="rect">
            <a:avLst/>
          </a:prstGeom>
        </p:spPr>
      </p:pic>
      <p:pic>
        <p:nvPicPr>
          <p:cNvPr id="25" name="Picture 24" descr="A spray bottle and glasses&#10;&#10;Description automatically generated">
            <a:extLst>
              <a:ext uri="{FF2B5EF4-FFF2-40B4-BE49-F238E27FC236}">
                <a16:creationId xmlns:a16="http://schemas.microsoft.com/office/drawing/2014/main" id="{EFABA13D-390B-87F1-D52E-41717E0B3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024" y="1328021"/>
            <a:ext cx="2019719" cy="2019719"/>
          </a:xfrm>
          <a:prstGeom prst="rect">
            <a:avLst/>
          </a:prstGeom>
        </p:spPr>
      </p:pic>
      <p:pic>
        <p:nvPicPr>
          <p:cNvPr id="27" name="Picture 26" descr="A bottle of hand wash&#10;&#10;Description automatically generated">
            <a:extLst>
              <a:ext uri="{FF2B5EF4-FFF2-40B4-BE49-F238E27FC236}">
                <a16:creationId xmlns:a16="http://schemas.microsoft.com/office/drawing/2014/main" id="{80FE8743-BF1C-096A-14A7-5FA88BAD0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88" y="3813708"/>
            <a:ext cx="2399944" cy="2399944"/>
          </a:xfrm>
          <a:prstGeom prst="rect">
            <a:avLst/>
          </a:prstGeom>
        </p:spPr>
      </p:pic>
      <p:pic>
        <p:nvPicPr>
          <p:cNvPr id="29" name="Picture 28" descr="A green bottle of spray next to a computer&#10;&#10;Description automatically generated">
            <a:extLst>
              <a:ext uri="{FF2B5EF4-FFF2-40B4-BE49-F238E27FC236}">
                <a16:creationId xmlns:a16="http://schemas.microsoft.com/office/drawing/2014/main" id="{4C9374DE-2503-D10C-622F-0DC4DDDBAF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"/>
          <a:stretch/>
        </p:blipFill>
        <p:spPr>
          <a:xfrm>
            <a:off x="2900622" y="3997992"/>
            <a:ext cx="2142811" cy="23161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CB359B6-D534-5850-1CCC-EF8FEF49952C}"/>
              </a:ext>
            </a:extLst>
          </p:cNvPr>
          <p:cNvSpPr txBox="1"/>
          <p:nvPr/>
        </p:nvSpPr>
        <p:spPr>
          <a:xfrm>
            <a:off x="963804" y="3429000"/>
            <a:ext cx="211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Dishwashing </a:t>
            </a:r>
            <a:r>
              <a:rPr lang="en-US"/>
              <a:t>Liquid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B2A0B5-64B7-420B-E02C-EFAC31E4A479}"/>
              </a:ext>
            </a:extLst>
          </p:cNvPr>
          <p:cNvSpPr txBox="1"/>
          <p:nvPr/>
        </p:nvSpPr>
        <p:spPr>
          <a:xfrm>
            <a:off x="4923926" y="3429000"/>
            <a:ext cx="202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Laundry Detergent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3251A0-AC79-A655-48E3-8C333DE90E50}"/>
              </a:ext>
            </a:extLst>
          </p:cNvPr>
          <p:cNvSpPr txBox="1"/>
          <p:nvPr/>
        </p:nvSpPr>
        <p:spPr>
          <a:xfrm>
            <a:off x="7558872" y="6363126"/>
            <a:ext cx="1482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Hand Wash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BC25D-70CC-5D68-ACCC-9F51FEE8EBE4}"/>
              </a:ext>
            </a:extLst>
          </p:cNvPr>
          <p:cNvSpPr txBox="1"/>
          <p:nvPr/>
        </p:nvSpPr>
        <p:spPr>
          <a:xfrm>
            <a:off x="2539507" y="6363126"/>
            <a:ext cx="286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Gadget Cleaning Spray 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D7ACAC-782C-62AA-D794-C25B46242614}"/>
              </a:ext>
            </a:extLst>
          </p:cNvPr>
          <p:cNvSpPr txBox="1"/>
          <p:nvPr/>
        </p:nvSpPr>
        <p:spPr>
          <a:xfrm>
            <a:off x="9962103" y="3429000"/>
            <a:ext cx="1734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Lens Cleaner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6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6DD27E-5572-A7CD-8D31-AAC5500EA150}"/>
              </a:ext>
            </a:extLst>
          </p:cNvPr>
          <p:cNvSpPr txBox="1"/>
          <p:nvPr/>
        </p:nvSpPr>
        <p:spPr>
          <a:xfrm>
            <a:off x="179614" y="356406"/>
            <a:ext cx="11832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cs typeface="Aharoni" panose="02010803020104030203" pitchFamily="2" charset="-79"/>
              </a:rPr>
              <a:t>We have developed a </a:t>
            </a:r>
            <a:r>
              <a:rPr lang="en-US" sz="2400" b="1">
                <a:solidFill>
                  <a:schemeClr val="accent3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  <a:t>habit</a:t>
            </a:r>
            <a:r>
              <a:rPr lang="en-US" sz="2400">
                <a:cs typeface="Aharoni" panose="02010803020104030203" pitchFamily="2" charset="-79"/>
              </a:rPr>
              <a:t> of using </a:t>
            </a:r>
            <a:r>
              <a:rPr lang="en-US" sz="2400" b="1">
                <a:solidFill>
                  <a:schemeClr val="accent2"/>
                </a:solidFill>
                <a:cs typeface="Aharoni" panose="02010803020104030203" pitchFamily="2" charset="-79"/>
              </a:rPr>
              <a:t>chemical cleaners</a:t>
            </a:r>
            <a:r>
              <a:rPr lang="en-US" sz="2400">
                <a:cs typeface="Aharoni" panose="02010803020104030203" pitchFamily="2" charset="-79"/>
              </a:rPr>
              <a:t>, often unaware of the significant impacts and harms these products pose.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44DB8-E390-B7A9-11EC-9DC14FE21002}"/>
              </a:ext>
            </a:extLst>
          </p:cNvPr>
          <p:cNvSpPr txBox="1"/>
          <p:nvPr/>
        </p:nvSpPr>
        <p:spPr>
          <a:xfrm>
            <a:off x="179614" y="1195975"/>
            <a:ext cx="116861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strike="sngStrike">
                <a:solidFill>
                  <a:schemeClr val="accent2"/>
                </a:solidFill>
                <a:highlight>
                  <a:srgbClr val="FFFFFF"/>
                </a:highlight>
              </a:rPr>
              <a:t>VOCs, A</a:t>
            </a:r>
            <a:r>
              <a:rPr lang="en-US" sz="2400" b="0" i="1" strike="sngStrike">
                <a:solidFill>
                  <a:schemeClr val="accent2"/>
                </a:solidFill>
                <a:effectLst/>
                <a:highlight>
                  <a:srgbClr val="FFFFFF"/>
                </a:highlight>
              </a:rPr>
              <a:t>mmonia, chlorine, phosphates, EDTA, bleach, triclosan and artificial colors </a:t>
            </a:r>
          </a:p>
          <a:p>
            <a:endParaRPr lang="en-US" sz="2400" i="1" strike="sngStrike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endParaRPr lang="en-IN" sz="2400" strike="sngStrike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79B89-C4CB-55EE-5FB7-8939D852517D}"/>
              </a:ext>
            </a:extLst>
          </p:cNvPr>
          <p:cNvSpPr txBox="1"/>
          <p:nvPr/>
        </p:nvSpPr>
        <p:spPr>
          <a:xfrm>
            <a:off x="326239" y="2245705"/>
            <a:ext cx="2967567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Eutrophication by chemicals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Soil contamination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Air and water Pollution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Infiltration of drinking water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Endocrine disruption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Eye and skin irritation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Not kid or pet 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590958-0E31-76B8-5A38-BD9AA161923B}"/>
              </a:ext>
            </a:extLst>
          </p:cNvPr>
          <p:cNvSpPr/>
          <p:nvPr/>
        </p:nvSpPr>
        <p:spPr>
          <a:xfrm>
            <a:off x="156522" y="2090057"/>
            <a:ext cx="3151084" cy="2985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5B90C-E4CB-BD9B-9F67-2058E032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231" y="1796139"/>
            <a:ext cx="8704780" cy="46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32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a backpack&#10;&#10;Description automatically generated">
            <a:extLst>
              <a:ext uri="{FF2B5EF4-FFF2-40B4-BE49-F238E27FC236}">
                <a16:creationId xmlns:a16="http://schemas.microsoft.com/office/drawing/2014/main" id="{95A2018F-7997-3719-63E3-9C6263A88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0225" b="28225"/>
          <a:stretch/>
        </p:blipFill>
        <p:spPr>
          <a:xfrm>
            <a:off x="8400421" y="2263242"/>
            <a:ext cx="1639491" cy="1495309"/>
          </a:xfrm>
          <a:prstGeom prst="rect">
            <a:avLst/>
          </a:prstGeom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AECBD3-C7A2-11E1-2E54-F4AC3B0AF9DC}"/>
              </a:ext>
            </a:extLst>
          </p:cNvPr>
          <p:cNvSpPr txBox="1"/>
          <p:nvPr/>
        </p:nvSpPr>
        <p:spPr>
          <a:xfrm>
            <a:off x="7032761" y="3840450"/>
            <a:ext cx="4623327" cy="536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800" b="1"/>
              <a:t>Persona 2: The Eco-Warrior, </a:t>
            </a:r>
            <a:r>
              <a:rPr lang="en-US" sz="1400">
                <a:solidFill>
                  <a:prstClr val="black"/>
                </a:solidFill>
                <a:latin typeface="Aptos" panose="02110004020202020204"/>
              </a:rPr>
              <a:t>who’s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Concerned about the environment</a:t>
            </a:r>
            <a:endParaRPr lang="en-US" sz="1400" b="1"/>
          </a:p>
        </p:txBody>
      </p:sp>
      <p:pic>
        <p:nvPicPr>
          <p:cNvPr id="15" name="Picture 14" descr="A cartoon of a person in a store&#10;&#10;Description automatically generated">
            <a:extLst>
              <a:ext uri="{FF2B5EF4-FFF2-40B4-BE49-F238E27FC236}">
                <a16:creationId xmlns:a16="http://schemas.microsoft.com/office/drawing/2014/main" id="{DB560BFD-20C2-9E18-19E3-7785BEF295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-880" r="1151" b="21289"/>
          <a:stretch/>
        </p:blipFill>
        <p:spPr>
          <a:xfrm>
            <a:off x="8400421" y="4601879"/>
            <a:ext cx="1751451" cy="1481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B4B24D-C161-E7F0-A4F6-4CF42566D055}"/>
              </a:ext>
            </a:extLst>
          </p:cNvPr>
          <p:cNvSpPr txBox="1"/>
          <p:nvPr/>
        </p:nvSpPr>
        <p:spPr>
          <a:xfrm>
            <a:off x="7032763" y="6139936"/>
            <a:ext cx="4623325" cy="536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800" b="1"/>
              <a:t>Persona 3: Sustainability | ESG | CSR Lead, </a:t>
            </a:r>
            <a:r>
              <a:rPr lang="en-US" sz="1400"/>
              <a:t>who’s trying to meeting corporate sustainability goals</a:t>
            </a:r>
            <a:endParaRPr lang="en-US" sz="1400" b="1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70F9B11A-4D4E-1C1B-E2AA-2F48BDF30C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457132"/>
              </p:ext>
            </p:extLst>
          </p:nvPr>
        </p:nvGraphicFramePr>
        <p:xfrm>
          <a:off x="512466" y="1269970"/>
          <a:ext cx="6082615" cy="354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Picture 22" descr="A cartoon of a person in front of a house&#10;&#10;Description automatically generated">
            <a:extLst>
              <a:ext uri="{FF2B5EF4-FFF2-40B4-BE49-F238E27FC236}">
                <a16:creationId xmlns:a16="http://schemas.microsoft.com/office/drawing/2014/main" id="{618E387D-CA3E-9533-EC69-2C2B5562F0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7"/>
          <a:stretch/>
        </p:blipFill>
        <p:spPr>
          <a:xfrm>
            <a:off x="8400422" y="99821"/>
            <a:ext cx="1751451" cy="13694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171EC58-5207-8DAE-692A-9078E1E3FCB8}"/>
              </a:ext>
            </a:extLst>
          </p:cNvPr>
          <p:cNvSpPr txBox="1"/>
          <p:nvPr/>
        </p:nvSpPr>
        <p:spPr>
          <a:xfrm>
            <a:off x="7032761" y="1493003"/>
            <a:ext cx="48042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Persona 1: The Health-Conscious Parent, </a:t>
            </a:r>
            <a:r>
              <a:rPr lang="en-US" sz="1400">
                <a:solidFill>
                  <a:prstClr val="black"/>
                </a:solidFill>
                <a:latin typeface="Aptos" panose="02110004020202020204"/>
              </a:rPr>
              <a:t>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 wants to reduce children’s exposure to harmful chemicals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581FC8-98CE-2C18-317D-66429C3898D2}"/>
              </a:ext>
            </a:extLst>
          </p:cNvPr>
          <p:cNvSpPr txBox="1"/>
          <p:nvPr/>
        </p:nvSpPr>
        <p:spPr>
          <a:xfrm>
            <a:off x="2431478" y="278042"/>
            <a:ext cx="224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Target Segments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4D7ACC-9674-0A8A-0BFD-AE0A9A540872}"/>
              </a:ext>
            </a:extLst>
          </p:cNvPr>
          <p:cNvSpPr txBox="1"/>
          <p:nvPr/>
        </p:nvSpPr>
        <p:spPr>
          <a:xfrm>
            <a:off x="2431478" y="5342455"/>
            <a:ext cx="3471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Our Key Personas </a:t>
            </a:r>
            <a:r>
              <a:rPr lang="en-US" sz="3200"/>
              <a:t>👉🏻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8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197984-C482-5CD8-4F5B-BB9B0646D33C}"/>
              </a:ext>
            </a:extLst>
          </p:cNvPr>
          <p:cNvSpPr txBox="1"/>
          <p:nvPr/>
        </p:nvSpPr>
        <p:spPr>
          <a:xfrm>
            <a:off x="596706" y="1361643"/>
            <a:ext cx="1763486" cy="261610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Key Partners</a:t>
            </a:r>
          </a:p>
          <a:p>
            <a:endParaRPr lang="en-IN"/>
          </a:p>
          <a:p>
            <a:r>
              <a:rPr lang="en-IN"/>
              <a:t>Raw material Suppliers</a:t>
            </a:r>
          </a:p>
          <a:p>
            <a:endParaRPr lang="en-IN"/>
          </a:p>
          <a:p>
            <a:r>
              <a:rPr lang="en-IN"/>
              <a:t>Technology partners for fermentation and extraction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FC686-E59D-56CA-6FE5-8E1CB6524C9F}"/>
              </a:ext>
            </a:extLst>
          </p:cNvPr>
          <p:cNvSpPr txBox="1"/>
          <p:nvPr/>
        </p:nvSpPr>
        <p:spPr>
          <a:xfrm>
            <a:off x="5546886" y="469091"/>
            <a:ext cx="2211848" cy="17851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Key activities</a:t>
            </a:r>
          </a:p>
          <a:p>
            <a:endParaRPr lang="en-IN"/>
          </a:p>
          <a:p>
            <a:r>
              <a:rPr lang="en-IN"/>
              <a:t>Production</a:t>
            </a:r>
          </a:p>
          <a:p>
            <a:r>
              <a:rPr lang="en-IN"/>
              <a:t>R&amp;D</a:t>
            </a:r>
          </a:p>
          <a:p>
            <a:r>
              <a:rPr lang="en-IN"/>
              <a:t>Quality control</a:t>
            </a:r>
          </a:p>
          <a:p>
            <a:r>
              <a:rPr lang="en-IN"/>
              <a:t>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86CC9-7AB1-85CE-DB8B-371549FDE43A}"/>
              </a:ext>
            </a:extLst>
          </p:cNvPr>
          <p:cNvSpPr txBox="1"/>
          <p:nvPr/>
        </p:nvSpPr>
        <p:spPr>
          <a:xfrm>
            <a:off x="2715792" y="1361642"/>
            <a:ext cx="2216606" cy="261610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Key resources </a:t>
            </a:r>
          </a:p>
          <a:p>
            <a:endParaRPr lang="en-IN"/>
          </a:p>
          <a:p>
            <a:r>
              <a:rPr lang="en-IN"/>
              <a:t>Manufacturing facilities</a:t>
            </a:r>
          </a:p>
          <a:p>
            <a:r>
              <a:rPr lang="en-IN"/>
              <a:t>Equipment</a:t>
            </a:r>
          </a:p>
          <a:p>
            <a:r>
              <a:rPr lang="en-IN"/>
              <a:t>Scientists, researchers and production staff</a:t>
            </a:r>
          </a:p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B82F7-A939-A0E1-16DE-B12F5F940426}"/>
              </a:ext>
            </a:extLst>
          </p:cNvPr>
          <p:cNvSpPr txBox="1"/>
          <p:nvPr/>
        </p:nvSpPr>
        <p:spPr>
          <a:xfrm>
            <a:off x="5297508" y="2526313"/>
            <a:ext cx="2112071" cy="2369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Value Proposition</a:t>
            </a:r>
          </a:p>
          <a:p>
            <a:endParaRPr lang="en-IN"/>
          </a:p>
          <a:p>
            <a:r>
              <a:rPr lang="en-IN"/>
              <a:t>Eco-friendly </a:t>
            </a:r>
          </a:p>
          <a:p>
            <a:r>
              <a:rPr lang="en-IN"/>
              <a:t>Effective Performance</a:t>
            </a:r>
          </a:p>
          <a:p>
            <a:r>
              <a:rPr lang="en-IN"/>
              <a:t>Regulatory compliance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FA7C7-7E69-0348-2329-173A07EADFC2}"/>
              </a:ext>
            </a:extLst>
          </p:cNvPr>
          <p:cNvSpPr txBox="1"/>
          <p:nvPr/>
        </p:nvSpPr>
        <p:spPr>
          <a:xfrm>
            <a:off x="8123842" y="469091"/>
            <a:ext cx="1763486" cy="29238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Customer relationship</a:t>
            </a:r>
          </a:p>
          <a:p>
            <a:endParaRPr lang="en-IN"/>
          </a:p>
          <a:p>
            <a:r>
              <a:rPr lang="en-IN"/>
              <a:t>Community Engagement</a:t>
            </a:r>
          </a:p>
          <a:p>
            <a:r>
              <a:rPr lang="en-IN"/>
              <a:t>Education and training</a:t>
            </a:r>
          </a:p>
          <a:p>
            <a:r>
              <a:rPr lang="en-IN"/>
              <a:t>Sustainability initiatives in corporates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9112D-D82C-9485-81D0-8436461C44CC}"/>
              </a:ext>
            </a:extLst>
          </p:cNvPr>
          <p:cNvSpPr txBox="1"/>
          <p:nvPr/>
        </p:nvSpPr>
        <p:spPr>
          <a:xfrm>
            <a:off x="8126131" y="3500962"/>
            <a:ext cx="1763486" cy="1508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  <a:p>
            <a:endParaRPr lang="en-IN"/>
          </a:p>
          <a:p>
            <a:r>
              <a:rPr lang="en-IN"/>
              <a:t>Direct sales</a:t>
            </a:r>
          </a:p>
          <a:p>
            <a:r>
              <a:rPr lang="en-IN"/>
              <a:t>Online</a:t>
            </a:r>
          </a:p>
          <a:p>
            <a:r>
              <a:rPr lang="en-IN"/>
              <a:t>Trade shows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DBF3B-338A-8FDE-31F4-A72D3EC099A8}"/>
              </a:ext>
            </a:extLst>
          </p:cNvPr>
          <p:cNvSpPr txBox="1"/>
          <p:nvPr/>
        </p:nvSpPr>
        <p:spPr>
          <a:xfrm>
            <a:off x="10166025" y="2160932"/>
            <a:ext cx="1774606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Customer Segments</a:t>
            </a:r>
          </a:p>
          <a:p>
            <a:endParaRPr lang="en-IN"/>
          </a:p>
          <a:p>
            <a:r>
              <a:rPr lang="en-IN"/>
              <a:t>Industry clients</a:t>
            </a:r>
          </a:p>
          <a:p>
            <a:r>
              <a:rPr lang="en-IN"/>
              <a:t>Eco-conscious consumer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E92F6-4751-7E21-478E-57706B66CE70}"/>
              </a:ext>
            </a:extLst>
          </p:cNvPr>
          <p:cNvSpPr txBox="1"/>
          <p:nvPr/>
        </p:nvSpPr>
        <p:spPr>
          <a:xfrm>
            <a:off x="302129" y="4526861"/>
            <a:ext cx="4827325" cy="1508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Cost structure</a:t>
            </a:r>
          </a:p>
          <a:p>
            <a:endParaRPr lang="en-IN"/>
          </a:p>
          <a:p>
            <a:r>
              <a:rPr lang="en-IN"/>
              <a:t>Production costs        		 Operational costs</a:t>
            </a:r>
          </a:p>
          <a:p>
            <a:r>
              <a:rPr lang="en-IN"/>
              <a:t>Distribution costs			 R&amp;D costs</a:t>
            </a:r>
          </a:p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8855D-A9AE-E505-06E4-0486CB4CAD2B}"/>
              </a:ext>
            </a:extLst>
          </p:cNvPr>
          <p:cNvSpPr txBox="1"/>
          <p:nvPr/>
        </p:nvSpPr>
        <p:spPr>
          <a:xfrm>
            <a:off x="6353543" y="5121527"/>
            <a:ext cx="4923067" cy="1508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6">
                    <a:lumMod val="50000"/>
                  </a:schemeClr>
                </a:solidFill>
              </a:rPr>
              <a:t>Revenue</a:t>
            </a:r>
          </a:p>
          <a:p>
            <a:endParaRPr lang="en-IN"/>
          </a:p>
          <a:p>
            <a:r>
              <a:rPr lang="en-IN"/>
              <a:t>Product sales</a:t>
            </a:r>
          </a:p>
          <a:p>
            <a:r>
              <a:rPr lang="en-IN"/>
              <a:t>Consulting services offering sustainable cleaning practises in companies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2E8E9-2CAB-D145-A788-5C1AB04F30C3}"/>
              </a:ext>
            </a:extLst>
          </p:cNvPr>
          <p:cNvSpPr txBox="1">
            <a:spLocks/>
          </p:cNvSpPr>
          <p:nvPr/>
        </p:nvSpPr>
        <p:spPr>
          <a:xfrm>
            <a:off x="442331" y="451127"/>
            <a:ext cx="4855177" cy="76029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>
                <a:solidFill>
                  <a:schemeClr val="accent6"/>
                </a:solidFill>
              </a:rPr>
              <a:t>Business Model Canvas</a:t>
            </a:r>
            <a:endParaRPr lang="en-US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19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89;p17">
            <a:extLst>
              <a:ext uri="{FF2B5EF4-FFF2-40B4-BE49-F238E27FC236}">
                <a16:creationId xmlns:a16="http://schemas.microsoft.com/office/drawing/2014/main" id="{19616153-31CF-CD14-5CE9-D9CD34DD3943}"/>
              </a:ext>
            </a:extLst>
          </p:cNvPr>
          <p:cNvCxnSpPr>
            <a:cxnSpLocks/>
          </p:cNvCxnSpPr>
          <p:nvPr/>
        </p:nvCxnSpPr>
        <p:spPr>
          <a:xfrm flipV="1">
            <a:off x="341588" y="4045018"/>
            <a:ext cx="11541724" cy="218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92;p17">
            <a:extLst>
              <a:ext uri="{FF2B5EF4-FFF2-40B4-BE49-F238E27FC236}">
                <a16:creationId xmlns:a16="http://schemas.microsoft.com/office/drawing/2014/main" id="{5745DB4F-D783-CF75-659B-DA99B5264143}"/>
              </a:ext>
            </a:extLst>
          </p:cNvPr>
          <p:cNvGrpSpPr/>
          <p:nvPr/>
        </p:nvGrpSpPr>
        <p:grpSpPr>
          <a:xfrm>
            <a:off x="738951" y="3770943"/>
            <a:ext cx="9191563" cy="730892"/>
            <a:chOff x="-532637" y="2707550"/>
            <a:chExt cx="9191563" cy="465900"/>
          </a:xfrm>
        </p:grpSpPr>
        <p:sp>
          <p:nvSpPr>
            <p:cNvPr id="4" name="Google Shape;193;p17">
              <a:extLst>
                <a:ext uri="{FF2B5EF4-FFF2-40B4-BE49-F238E27FC236}">
                  <a16:creationId xmlns:a16="http://schemas.microsoft.com/office/drawing/2014/main" id="{5C1864E1-C99A-C73A-9D06-EA0884A7BF96}"/>
                </a:ext>
              </a:extLst>
            </p:cNvPr>
            <p:cNvSpPr/>
            <p:nvPr/>
          </p:nvSpPr>
          <p:spPr>
            <a:xfrm>
              <a:off x="-532637" y="2707550"/>
              <a:ext cx="1363200" cy="465900"/>
            </a:xfrm>
            <a:prstGeom prst="rect">
              <a:avLst/>
            </a:prstGeom>
            <a:solidFill>
              <a:srgbClr val="651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4;p17">
              <a:extLst>
                <a:ext uri="{FF2B5EF4-FFF2-40B4-BE49-F238E27FC236}">
                  <a16:creationId xmlns:a16="http://schemas.microsoft.com/office/drawing/2014/main" id="{9B3506FC-B508-0B84-0948-7941486C4B6A}"/>
                </a:ext>
              </a:extLst>
            </p:cNvPr>
            <p:cNvSpPr/>
            <p:nvPr/>
          </p:nvSpPr>
          <p:spPr>
            <a:xfrm>
              <a:off x="1175949" y="2707550"/>
              <a:ext cx="1314780" cy="461424"/>
            </a:xfrm>
            <a:prstGeom prst="rect">
              <a:avLst/>
            </a:prstGeom>
            <a:solidFill>
              <a:srgbClr val="C92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5;p17">
              <a:extLst>
                <a:ext uri="{FF2B5EF4-FFF2-40B4-BE49-F238E27FC236}">
                  <a16:creationId xmlns:a16="http://schemas.microsoft.com/office/drawing/2014/main" id="{96D75508-95AE-1662-EBE8-6A3C5521D8A2}"/>
                </a:ext>
              </a:extLst>
            </p:cNvPr>
            <p:cNvSpPr/>
            <p:nvPr/>
          </p:nvSpPr>
          <p:spPr>
            <a:xfrm>
              <a:off x="2873307" y="2707550"/>
              <a:ext cx="1768074" cy="465900"/>
            </a:xfrm>
            <a:prstGeom prst="rect">
              <a:avLst/>
            </a:prstGeom>
            <a:solidFill>
              <a:srgbClr val="FF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;p17">
              <a:extLst>
                <a:ext uri="{FF2B5EF4-FFF2-40B4-BE49-F238E27FC236}">
                  <a16:creationId xmlns:a16="http://schemas.microsoft.com/office/drawing/2014/main" id="{DFF48B5E-5428-2B92-80B7-CFC1C924B8D3}"/>
                </a:ext>
              </a:extLst>
            </p:cNvPr>
            <p:cNvSpPr/>
            <p:nvPr/>
          </p:nvSpPr>
          <p:spPr>
            <a:xfrm>
              <a:off x="4893125" y="2707550"/>
              <a:ext cx="1768073" cy="465900"/>
            </a:xfrm>
            <a:prstGeom prst="rect">
              <a:avLst/>
            </a:prstGeom>
            <a:solidFill>
              <a:srgbClr val="FFB1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7;p17">
              <a:extLst>
                <a:ext uri="{FF2B5EF4-FFF2-40B4-BE49-F238E27FC236}">
                  <a16:creationId xmlns:a16="http://schemas.microsoft.com/office/drawing/2014/main" id="{9642988A-3A98-A1D3-0F9F-C122723FCA18}"/>
                </a:ext>
              </a:extLst>
            </p:cNvPr>
            <p:cNvSpPr/>
            <p:nvPr/>
          </p:nvSpPr>
          <p:spPr>
            <a:xfrm>
              <a:off x="6988947" y="2707550"/>
              <a:ext cx="1669979" cy="46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8;p17">
              <a:extLst>
                <a:ext uri="{FF2B5EF4-FFF2-40B4-BE49-F238E27FC236}">
                  <a16:creationId xmlns:a16="http://schemas.microsoft.com/office/drawing/2014/main" id="{F001EFA9-D757-1522-5FBF-049E591CDA1C}"/>
                </a:ext>
              </a:extLst>
            </p:cNvPr>
            <p:cNvSpPr txBox="1"/>
            <p:nvPr/>
          </p:nvSpPr>
          <p:spPr>
            <a:xfrm>
              <a:off x="-407330" y="2764591"/>
              <a:ext cx="1126612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 Idea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99;p17">
              <a:extLst>
                <a:ext uri="{FF2B5EF4-FFF2-40B4-BE49-F238E27FC236}">
                  <a16:creationId xmlns:a16="http://schemas.microsoft.com/office/drawing/2014/main" id="{B6E53CC1-4E2D-3B96-48CF-E0AE12972076}"/>
                </a:ext>
              </a:extLst>
            </p:cNvPr>
            <p:cNvSpPr txBox="1"/>
            <p:nvPr/>
          </p:nvSpPr>
          <p:spPr>
            <a:xfrm>
              <a:off x="1127159" y="2768195"/>
              <a:ext cx="1354593" cy="326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Exploration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" name="Google Shape;200;p17">
              <a:extLst>
                <a:ext uri="{FF2B5EF4-FFF2-40B4-BE49-F238E27FC236}">
                  <a16:creationId xmlns:a16="http://schemas.microsoft.com/office/drawing/2014/main" id="{DB49CF38-1728-7B1F-6DD7-86A8FA8E97B3}"/>
                </a:ext>
              </a:extLst>
            </p:cNvPr>
            <p:cNvSpPr txBox="1"/>
            <p:nvPr/>
          </p:nvSpPr>
          <p:spPr>
            <a:xfrm>
              <a:off x="2914834" y="2711880"/>
              <a:ext cx="1577554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 Research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" name="Google Shape;201;p17">
              <a:extLst>
                <a:ext uri="{FF2B5EF4-FFF2-40B4-BE49-F238E27FC236}">
                  <a16:creationId xmlns:a16="http://schemas.microsoft.com/office/drawing/2014/main" id="{A1DD1963-AA2C-3E6F-39E5-692225C2E0A7}"/>
                </a:ext>
              </a:extLst>
            </p:cNvPr>
            <p:cNvSpPr txBox="1"/>
            <p:nvPr/>
          </p:nvSpPr>
          <p:spPr>
            <a:xfrm>
              <a:off x="4886460" y="2771367"/>
              <a:ext cx="1768073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Strategic Shifts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" name="Google Shape;202;p17">
              <a:extLst>
                <a:ext uri="{FF2B5EF4-FFF2-40B4-BE49-F238E27FC236}">
                  <a16:creationId xmlns:a16="http://schemas.microsoft.com/office/drawing/2014/main" id="{3EB69699-0C9E-B10B-3ED3-26A81B67C710}"/>
                </a:ext>
              </a:extLst>
            </p:cNvPr>
            <p:cNvSpPr txBox="1"/>
            <p:nvPr/>
          </p:nvSpPr>
          <p:spPr>
            <a:xfrm>
              <a:off x="7095294" y="2710357"/>
              <a:ext cx="13632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Product Development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4" name="Google Shape;227;p17">
            <a:extLst>
              <a:ext uri="{FF2B5EF4-FFF2-40B4-BE49-F238E27FC236}">
                <a16:creationId xmlns:a16="http://schemas.microsoft.com/office/drawing/2014/main" id="{B69959FF-EA29-E433-6983-F39133CF9849}"/>
              </a:ext>
            </a:extLst>
          </p:cNvPr>
          <p:cNvSpPr txBox="1"/>
          <p:nvPr/>
        </p:nvSpPr>
        <p:spPr>
          <a:xfrm rot="16200000">
            <a:off x="-309262" y="2724951"/>
            <a:ext cx="1437300" cy="1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POSITIVE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190;p17">
            <a:extLst>
              <a:ext uri="{FF2B5EF4-FFF2-40B4-BE49-F238E27FC236}">
                <a16:creationId xmlns:a16="http://schemas.microsoft.com/office/drawing/2014/main" id="{5826CFC8-1771-7969-C0BC-138F257D4BFC}"/>
              </a:ext>
            </a:extLst>
          </p:cNvPr>
          <p:cNvSpPr txBox="1"/>
          <p:nvPr/>
        </p:nvSpPr>
        <p:spPr>
          <a:xfrm rot="16200000">
            <a:off x="-280385" y="5646435"/>
            <a:ext cx="1435500" cy="1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CHALLENGES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Title 39">
            <a:extLst>
              <a:ext uri="{FF2B5EF4-FFF2-40B4-BE49-F238E27FC236}">
                <a16:creationId xmlns:a16="http://schemas.microsoft.com/office/drawing/2014/main" id="{772FD85A-CE5F-3A9D-D99A-C9AA172A9699}"/>
              </a:ext>
            </a:extLst>
          </p:cNvPr>
          <p:cNvSpPr txBox="1">
            <a:spLocks/>
          </p:cNvSpPr>
          <p:nvPr/>
        </p:nvSpPr>
        <p:spPr>
          <a:xfrm>
            <a:off x="744918" y="248631"/>
            <a:ext cx="383713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solidFill>
                  <a:schemeClr val="accent6"/>
                </a:solidFill>
              </a:rPr>
              <a:t>Journey so far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206;p17">
            <a:extLst>
              <a:ext uri="{FF2B5EF4-FFF2-40B4-BE49-F238E27FC236}">
                <a16:creationId xmlns:a16="http://schemas.microsoft.com/office/drawing/2014/main" id="{ED39D843-202A-3B0B-BC1A-9D9C7DD90D44}"/>
              </a:ext>
            </a:extLst>
          </p:cNvPr>
          <p:cNvSpPr txBox="1"/>
          <p:nvPr/>
        </p:nvSpPr>
        <p:spPr>
          <a:xfrm>
            <a:off x="524419" y="1664820"/>
            <a:ext cx="1645368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Natural-based cleaning agents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Address harmfulness of existing chemical cleaners.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97;p17">
            <a:extLst>
              <a:ext uri="{FF2B5EF4-FFF2-40B4-BE49-F238E27FC236}">
                <a16:creationId xmlns:a16="http://schemas.microsoft.com/office/drawing/2014/main" id="{105F6F5F-E10A-7F36-A0D4-8C76D46FC9F9}"/>
              </a:ext>
            </a:extLst>
          </p:cNvPr>
          <p:cNvSpPr/>
          <p:nvPr/>
        </p:nvSpPr>
        <p:spPr>
          <a:xfrm>
            <a:off x="10136476" y="3770943"/>
            <a:ext cx="1669980" cy="7238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/>
          </a:p>
        </p:txBody>
      </p:sp>
      <p:sp>
        <p:nvSpPr>
          <p:cNvPr id="19" name="Google Shape;206;p17">
            <a:extLst>
              <a:ext uri="{FF2B5EF4-FFF2-40B4-BE49-F238E27FC236}">
                <a16:creationId xmlns:a16="http://schemas.microsoft.com/office/drawing/2014/main" id="{7354DC88-F99D-69BB-AE4A-528831AEFC5A}"/>
              </a:ext>
            </a:extLst>
          </p:cNvPr>
          <p:cNvSpPr txBox="1"/>
          <p:nvPr/>
        </p:nvSpPr>
        <p:spPr>
          <a:xfrm>
            <a:off x="597991" y="4739660"/>
            <a:ext cx="1645368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Lack of initial expertise and resources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Potential skepticism in the market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06;p17">
            <a:extLst>
              <a:ext uri="{FF2B5EF4-FFF2-40B4-BE49-F238E27FC236}">
                <a16:creationId xmlns:a16="http://schemas.microsoft.com/office/drawing/2014/main" id="{962B82DB-8491-2255-53C1-8D42D7B073FC}"/>
              </a:ext>
            </a:extLst>
          </p:cNvPr>
          <p:cNvSpPr txBox="1"/>
          <p:nvPr/>
        </p:nvSpPr>
        <p:spPr>
          <a:xfrm>
            <a:off x="2169787" y="1825846"/>
            <a:ext cx="1645368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Identified significant environmental and health risks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Explored sustainable, non-toxic, eco-friendly alternatives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06;p17">
            <a:extLst>
              <a:ext uri="{FF2B5EF4-FFF2-40B4-BE49-F238E27FC236}">
                <a16:creationId xmlns:a16="http://schemas.microsoft.com/office/drawing/2014/main" id="{CC8FA9F0-7859-D931-7E77-0B20115472D8}"/>
              </a:ext>
            </a:extLst>
          </p:cNvPr>
          <p:cNvSpPr txBox="1"/>
          <p:nvPr/>
        </p:nvSpPr>
        <p:spPr>
          <a:xfrm>
            <a:off x="2169786" y="4932198"/>
            <a:ext cx="1731167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Need to educate consumer about the risks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Faced challenges in stability, cost, skilled labor, potential leaks, and foul smell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06;p17">
            <a:extLst>
              <a:ext uri="{FF2B5EF4-FFF2-40B4-BE49-F238E27FC236}">
                <a16:creationId xmlns:a16="http://schemas.microsoft.com/office/drawing/2014/main" id="{34A478E9-06D2-8A07-DDC5-F001B8749928}"/>
              </a:ext>
            </a:extLst>
          </p:cNvPr>
          <p:cNvSpPr txBox="1"/>
          <p:nvPr/>
        </p:nvSpPr>
        <p:spPr>
          <a:xfrm>
            <a:off x="3686185" y="1784144"/>
            <a:ext cx="2393465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Gained Insights on market demand for non-hazardous natural cleaning agents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Understood barriers to stocking bio-enzyme-based products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Identified conditions for stocking natural-based cleaning agents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06;p17">
            <a:extLst>
              <a:ext uri="{FF2B5EF4-FFF2-40B4-BE49-F238E27FC236}">
                <a16:creationId xmlns:a16="http://schemas.microsoft.com/office/drawing/2014/main" id="{D50A41B7-9955-056D-D58E-FB3044099191}"/>
              </a:ext>
            </a:extLst>
          </p:cNvPr>
          <p:cNvSpPr txBox="1"/>
          <p:nvPr/>
        </p:nvSpPr>
        <p:spPr>
          <a:xfrm>
            <a:off x="3826523" y="4838960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Found low awareness and concerns about efficiency residue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Encountered resistance due to fermentation risks and costs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06;p17">
            <a:extLst>
              <a:ext uri="{FF2B5EF4-FFF2-40B4-BE49-F238E27FC236}">
                <a16:creationId xmlns:a16="http://schemas.microsoft.com/office/drawing/2014/main" id="{FBC2C2EB-14E4-15DE-8343-939B9110E016}"/>
              </a:ext>
            </a:extLst>
          </p:cNvPr>
          <p:cNvSpPr txBox="1"/>
          <p:nvPr/>
        </p:nvSpPr>
        <p:spPr>
          <a:xfrm>
            <a:off x="6002718" y="1871088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Identified viable segments (corporates, educational institutes, healthcare, hospitality)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Learned from a founder’s successful experience in Europe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Also started exploring on root problem of hard water</a:t>
            </a:r>
            <a:endParaRPr lang="en-US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06;p17">
            <a:extLst>
              <a:ext uri="{FF2B5EF4-FFF2-40B4-BE49-F238E27FC236}">
                <a16:creationId xmlns:a16="http://schemas.microsoft.com/office/drawing/2014/main" id="{C4B5B1B8-3D0C-43F9-7FDC-65C7738A40E4}"/>
              </a:ext>
            </a:extLst>
          </p:cNvPr>
          <p:cNvSpPr txBox="1"/>
          <p:nvPr/>
        </p:nvSpPr>
        <p:spPr>
          <a:xfrm>
            <a:off x="5981452" y="4778320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/>
              <a:t>Longer sales cycles and need for relationship building.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/>
              <a:t>Noted the challenges and failures of the B2C model in India.</a:t>
            </a:r>
            <a:endParaRPr lang="en-US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06;p17">
            <a:extLst>
              <a:ext uri="{FF2B5EF4-FFF2-40B4-BE49-F238E27FC236}">
                <a16:creationId xmlns:a16="http://schemas.microsoft.com/office/drawing/2014/main" id="{A20BDCD3-D3AA-BC8A-94F3-305B424C4CDC}"/>
              </a:ext>
            </a:extLst>
          </p:cNvPr>
          <p:cNvSpPr txBox="1"/>
          <p:nvPr/>
        </p:nvSpPr>
        <p:spPr>
          <a:xfrm>
            <a:off x="7932786" y="1686256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Developed and tested improved bio enzyme and biosurfactant cleaning agents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Recognized the importance of demos and awareness campaigns.</a:t>
            </a:r>
            <a:endParaRPr lang="en-US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06;p17">
            <a:extLst>
              <a:ext uri="{FF2B5EF4-FFF2-40B4-BE49-F238E27FC236}">
                <a16:creationId xmlns:a16="http://schemas.microsoft.com/office/drawing/2014/main" id="{8451499F-FC02-AA03-90D8-8E4BC32CC456}"/>
              </a:ext>
            </a:extLst>
          </p:cNvPr>
          <p:cNvSpPr txBox="1"/>
          <p:nvPr/>
        </p:nvSpPr>
        <p:spPr>
          <a:xfrm>
            <a:off x="8026452" y="4749959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/>
              <a:t>Iterative process requiring time and resources</a:t>
            </a:r>
            <a:endParaRPr lang="en-US" sz="120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sym typeface="Roboto"/>
              </a:rPr>
              <a:t>High costs and efforts needed for effective marketing</a:t>
            </a:r>
            <a:endParaRPr lang="en-US" sz="1200"/>
          </a:p>
        </p:txBody>
      </p:sp>
      <p:sp>
        <p:nvSpPr>
          <p:cNvPr id="28" name="Google Shape;206;p17">
            <a:extLst>
              <a:ext uri="{FF2B5EF4-FFF2-40B4-BE49-F238E27FC236}">
                <a16:creationId xmlns:a16="http://schemas.microsoft.com/office/drawing/2014/main" id="{95C7D1FF-C45B-5C05-7C77-04E978761948}"/>
              </a:ext>
            </a:extLst>
          </p:cNvPr>
          <p:cNvSpPr txBox="1"/>
          <p:nvPr/>
        </p:nvSpPr>
        <p:spPr>
          <a:xfrm>
            <a:off x="9995847" y="1804920"/>
            <a:ext cx="2078714" cy="1572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Launched a platform for product information and sales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Successfully identified target segments, and prioritized user personas.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Got MVP and brochure ready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Charted out the Business Model  Canvas </a:t>
            </a:r>
          </a:p>
        </p:txBody>
      </p:sp>
      <p:sp>
        <p:nvSpPr>
          <p:cNvPr id="29" name="Google Shape;206;p17">
            <a:extLst>
              <a:ext uri="{FF2B5EF4-FFF2-40B4-BE49-F238E27FC236}">
                <a16:creationId xmlns:a16="http://schemas.microsoft.com/office/drawing/2014/main" id="{3E16A4EA-1380-5F68-56C0-BABD6F8B2665}"/>
              </a:ext>
            </a:extLst>
          </p:cNvPr>
          <p:cNvSpPr txBox="1"/>
          <p:nvPr/>
        </p:nvSpPr>
        <p:spPr>
          <a:xfrm>
            <a:off x="9995847" y="4489035"/>
            <a:ext cx="2078714" cy="130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/>
              <a:t>Requires ongoing market research and adjustments</a:t>
            </a:r>
            <a:endParaRPr lang="en-US" sz="12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69846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lue and white background&#10;&#10;Description automatically generated">
            <a:extLst>
              <a:ext uri="{FF2B5EF4-FFF2-40B4-BE49-F238E27FC236}">
                <a16:creationId xmlns:a16="http://schemas.microsoft.com/office/drawing/2014/main" id="{B3B56D34-5A57-1D00-A3E2-9C7F1F02B2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t="25325" b="9457"/>
          <a:stretch/>
        </p:blipFill>
        <p:spPr>
          <a:xfrm>
            <a:off x="-2364038" y="365125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14A1ED-98C4-E85B-B71D-01F6DEF03503}"/>
              </a:ext>
            </a:extLst>
          </p:cNvPr>
          <p:cNvSpPr txBox="1"/>
          <p:nvPr/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Our Future Plan </a:t>
            </a:r>
          </a:p>
        </p:txBody>
      </p:sp>
      <p:graphicFrame>
        <p:nvGraphicFramePr>
          <p:cNvPr id="29" name="TextBox 2">
            <a:extLst>
              <a:ext uri="{FF2B5EF4-FFF2-40B4-BE49-F238E27FC236}">
                <a16:creationId xmlns:a16="http://schemas.microsoft.com/office/drawing/2014/main" id="{7D669B22-88B3-866F-BF6E-AB06A24E0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35696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9242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A79F99-D500-7153-BB37-F0927E32093D}"/>
              </a:ext>
            </a:extLst>
          </p:cNvPr>
          <p:cNvSpPr txBox="1"/>
          <p:nvPr/>
        </p:nvSpPr>
        <p:spPr>
          <a:xfrm>
            <a:off x="4980361" y="165844"/>
            <a:ext cx="3215785" cy="613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Our Team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3D89CC-0688-5333-FF04-6695230E9EBE}"/>
              </a:ext>
            </a:extLst>
          </p:cNvPr>
          <p:cNvGrpSpPr/>
          <p:nvPr/>
        </p:nvGrpSpPr>
        <p:grpSpPr>
          <a:xfrm>
            <a:off x="839671" y="1040249"/>
            <a:ext cx="2416485" cy="2765503"/>
            <a:chOff x="0" y="-47625"/>
            <a:chExt cx="1258609" cy="137259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BF83732-C646-62E4-B678-4BF3F8F46169}"/>
                </a:ext>
              </a:extLst>
            </p:cNvPr>
            <p:cNvSpPr/>
            <p:nvPr/>
          </p:nvSpPr>
          <p:spPr>
            <a:xfrm>
              <a:off x="0" y="0"/>
              <a:ext cx="1258609" cy="1324968"/>
            </a:xfrm>
            <a:custGeom>
              <a:avLst/>
              <a:gdLst/>
              <a:ahLst/>
              <a:cxnLst/>
              <a:rect l="l" t="t" r="r" b="b"/>
              <a:pathLst>
                <a:path w="1258609" h="1324968">
                  <a:moveTo>
                    <a:pt x="89513" y="0"/>
                  </a:moveTo>
                  <a:lnTo>
                    <a:pt x="1169096" y="0"/>
                  </a:lnTo>
                  <a:cubicBezTo>
                    <a:pt x="1218533" y="0"/>
                    <a:pt x="1258609" y="40077"/>
                    <a:pt x="1258609" y="89513"/>
                  </a:cubicBezTo>
                  <a:lnTo>
                    <a:pt x="1258609" y="1235454"/>
                  </a:lnTo>
                  <a:cubicBezTo>
                    <a:pt x="1258609" y="1259195"/>
                    <a:pt x="1249178" y="1281963"/>
                    <a:pt x="1232391" y="1298750"/>
                  </a:cubicBezTo>
                  <a:cubicBezTo>
                    <a:pt x="1215604" y="1315537"/>
                    <a:pt x="1192836" y="1324968"/>
                    <a:pt x="1169096" y="1324968"/>
                  </a:cubicBezTo>
                  <a:lnTo>
                    <a:pt x="89513" y="1324968"/>
                  </a:lnTo>
                  <a:cubicBezTo>
                    <a:pt x="40077" y="1324968"/>
                    <a:pt x="0" y="1284891"/>
                    <a:pt x="0" y="1235454"/>
                  </a:cubicBezTo>
                  <a:lnTo>
                    <a:pt x="0" y="89513"/>
                  </a:lnTo>
                  <a:cubicBezTo>
                    <a:pt x="0" y="40077"/>
                    <a:pt x="40077" y="0"/>
                    <a:pt x="89513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282D98-4DCF-B91D-9FE2-6E1CC0325A99}"/>
                </a:ext>
              </a:extLst>
            </p:cNvPr>
            <p:cNvSpPr txBox="1"/>
            <p:nvPr/>
          </p:nvSpPr>
          <p:spPr>
            <a:xfrm>
              <a:off x="0" y="-47625"/>
              <a:ext cx="1258609" cy="1372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9FC3A5-609A-CAC5-5A02-CE43C1DB12B8}"/>
              </a:ext>
            </a:extLst>
          </p:cNvPr>
          <p:cNvGrpSpPr/>
          <p:nvPr/>
        </p:nvGrpSpPr>
        <p:grpSpPr>
          <a:xfrm>
            <a:off x="1115328" y="1396025"/>
            <a:ext cx="1850896" cy="1829863"/>
            <a:chOff x="0" y="0"/>
            <a:chExt cx="775763" cy="74397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04C1868-0803-F2DA-C1A5-41400AAB376B}"/>
                </a:ext>
              </a:extLst>
            </p:cNvPr>
            <p:cNvSpPr/>
            <p:nvPr/>
          </p:nvSpPr>
          <p:spPr>
            <a:xfrm>
              <a:off x="0" y="0"/>
              <a:ext cx="775763" cy="743971"/>
            </a:xfrm>
            <a:custGeom>
              <a:avLst/>
              <a:gdLst/>
              <a:ahLst/>
              <a:cxnLst/>
              <a:rect l="l" t="t" r="r" b="b"/>
              <a:pathLst>
                <a:path w="775763" h="743971">
                  <a:moveTo>
                    <a:pt x="45094" y="0"/>
                  </a:moveTo>
                  <a:lnTo>
                    <a:pt x="730669" y="0"/>
                  </a:lnTo>
                  <a:cubicBezTo>
                    <a:pt x="742629" y="0"/>
                    <a:pt x="754099" y="4751"/>
                    <a:pt x="762556" y="13208"/>
                  </a:cubicBezTo>
                  <a:cubicBezTo>
                    <a:pt x="771012" y="21664"/>
                    <a:pt x="775763" y="33134"/>
                    <a:pt x="775763" y="45094"/>
                  </a:cubicBezTo>
                  <a:lnTo>
                    <a:pt x="775763" y="698877"/>
                  </a:lnTo>
                  <a:cubicBezTo>
                    <a:pt x="775763" y="710837"/>
                    <a:pt x="771012" y="722307"/>
                    <a:pt x="762556" y="730763"/>
                  </a:cubicBezTo>
                  <a:cubicBezTo>
                    <a:pt x="754099" y="739220"/>
                    <a:pt x="742629" y="743971"/>
                    <a:pt x="730669" y="743971"/>
                  </a:cubicBezTo>
                  <a:lnTo>
                    <a:pt x="45094" y="743971"/>
                  </a:lnTo>
                  <a:cubicBezTo>
                    <a:pt x="33134" y="743971"/>
                    <a:pt x="21664" y="739220"/>
                    <a:pt x="13208" y="730763"/>
                  </a:cubicBezTo>
                  <a:cubicBezTo>
                    <a:pt x="4751" y="722307"/>
                    <a:pt x="0" y="710837"/>
                    <a:pt x="0" y="698877"/>
                  </a:cubicBezTo>
                  <a:lnTo>
                    <a:pt x="0" y="45094"/>
                  </a:lnTo>
                  <a:cubicBezTo>
                    <a:pt x="0" y="33134"/>
                    <a:pt x="4751" y="21664"/>
                    <a:pt x="13208" y="13208"/>
                  </a:cubicBezTo>
                  <a:cubicBezTo>
                    <a:pt x="21664" y="4751"/>
                    <a:pt x="33134" y="0"/>
                    <a:pt x="45094" y="0"/>
                  </a:cubicBezTo>
                  <a:close/>
                </a:path>
              </a:pathLst>
            </a:custGeom>
            <a:blipFill>
              <a:blip r:embed="rId2"/>
              <a:stretch>
                <a:fillRect t="-19599" b="-195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6C86B58-7D32-E178-930B-9174F0802EC7}"/>
              </a:ext>
            </a:extLst>
          </p:cNvPr>
          <p:cNvSpPr txBox="1"/>
          <p:nvPr/>
        </p:nvSpPr>
        <p:spPr>
          <a:xfrm>
            <a:off x="668743" y="3225888"/>
            <a:ext cx="2744065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err="1">
                <a:solidFill>
                  <a:srgbClr val="473821"/>
                </a:solidFill>
                <a:latin typeface="Chau Philomene"/>
              </a:rPr>
              <a:t>Chaarshani</a:t>
            </a:r>
            <a:r>
              <a:rPr lang="en-US" sz="2800">
                <a:solidFill>
                  <a:srgbClr val="473821"/>
                </a:solidFill>
                <a:latin typeface="Chau Philomene"/>
              </a:rPr>
              <a:t> 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E31D0F-A1F4-47B0-8749-13C0DF38FEFA}"/>
              </a:ext>
            </a:extLst>
          </p:cNvPr>
          <p:cNvSpPr txBox="1"/>
          <p:nvPr/>
        </p:nvSpPr>
        <p:spPr>
          <a:xfrm>
            <a:off x="12848364" y="9471161"/>
            <a:ext cx="441093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73821"/>
                </a:solidFill>
                <a:latin typeface="Chau Philomene"/>
              </a:rPr>
              <a:t>Shruthi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5F1AC3-3E76-665F-10FC-CA34B3C5A962}"/>
              </a:ext>
            </a:extLst>
          </p:cNvPr>
          <p:cNvGrpSpPr/>
          <p:nvPr/>
        </p:nvGrpSpPr>
        <p:grpSpPr>
          <a:xfrm>
            <a:off x="8935846" y="1040249"/>
            <a:ext cx="2416485" cy="2765503"/>
            <a:chOff x="0" y="-47625"/>
            <a:chExt cx="1258609" cy="1372593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552A8FF-700A-C2FD-15FE-1E8CB03CC182}"/>
                </a:ext>
              </a:extLst>
            </p:cNvPr>
            <p:cNvSpPr/>
            <p:nvPr/>
          </p:nvSpPr>
          <p:spPr>
            <a:xfrm>
              <a:off x="0" y="0"/>
              <a:ext cx="1258609" cy="1324968"/>
            </a:xfrm>
            <a:custGeom>
              <a:avLst/>
              <a:gdLst/>
              <a:ahLst/>
              <a:cxnLst/>
              <a:rect l="l" t="t" r="r" b="b"/>
              <a:pathLst>
                <a:path w="1258609" h="1324968">
                  <a:moveTo>
                    <a:pt x="89513" y="0"/>
                  </a:moveTo>
                  <a:lnTo>
                    <a:pt x="1169096" y="0"/>
                  </a:lnTo>
                  <a:cubicBezTo>
                    <a:pt x="1218533" y="0"/>
                    <a:pt x="1258609" y="40077"/>
                    <a:pt x="1258609" y="89513"/>
                  </a:cubicBezTo>
                  <a:lnTo>
                    <a:pt x="1258609" y="1235454"/>
                  </a:lnTo>
                  <a:cubicBezTo>
                    <a:pt x="1258609" y="1259195"/>
                    <a:pt x="1249178" y="1281963"/>
                    <a:pt x="1232391" y="1298750"/>
                  </a:cubicBezTo>
                  <a:cubicBezTo>
                    <a:pt x="1215604" y="1315537"/>
                    <a:pt x="1192836" y="1324968"/>
                    <a:pt x="1169096" y="1324968"/>
                  </a:cubicBezTo>
                  <a:lnTo>
                    <a:pt x="89513" y="1324968"/>
                  </a:lnTo>
                  <a:cubicBezTo>
                    <a:pt x="40077" y="1324968"/>
                    <a:pt x="0" y="1284891"/>
                    <a:pt x="0" y="1235454"/>
                  </a:cubicBezTo>
                  <a:lnTo>
                    <a:pt x="0" y="89513"/>
                  </a:lnTo>
                  <a:cubicBezTo>
                    <a:pt x="0" y="40077"/>
                    <a:pt x="40077" y="0"/>
                    <a:pt x="89513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6086A8-7D3C-F52D-C4E9-177EB0521FF3}"/>
                </a:ext>
              </a:extLst>
            </p:cNvPr>
            <p:cNvSpPr txBox="1"/>
            <p:nvPr/>
          </p:nvSpPr>
          <p:spPr>
            <a:xfrm>
              <a:off x="0" y="-47625"/>
              <a:ext cx="1258609" cy="1372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3A2C8F9-EA68-343F-8E7C-AF3C721D5247}"/>
              </a:ext>
            </a:extLst>
          </p:cNvPr>
          <p:cNvSpPr txBox="1"/>
          <p:nvPr/>
        </p:nvSpPr>
        <p:spPr>
          <a:xfrm>
            <a:off x="8764918" y="3225888"/>
            <a:ext cx="2744065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73821"/>
                </a:solidFill>
                <a:latin typeface="Chau Philomene"/>
              </a:rPr>
              <a:t>Mrinalini 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D4A2E1-DA00-8350-8497-0C1058640A7D}"/>
              </a:ext>
            </a:extLst>
          </p:cNvPr>
          <p:cNvGrpSpPr/>
          <p:nvPr/>
        </p:nvGrpSpPr>
        <p:grpSpPr>
          <a:xfrm>
            <a:off x="2671731" y="3901707"/>
            <a:ext cx="2416485" cy="2765503"/>
            <a:chOff x="0" y="-47625"/>
            <a:chExt cx="1258609" cy="1372593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AD52153-A1D8-EBB1-EEE8-5E296E04CE2D}"/>
                </a:ext>
              </a:extLst>
            </p:cNvPr>
            <p:cNvSpPr/>
            <p:nvPr/>
          </p:nvSpPr>
          <p:spPr>
            <a:xfrm>
              <a:off x="0" y="0"/>
              <a:ext cx="1258609" cy="1324968"/>
            </a:xfrm>
            <a:custGeom>
              <a:avLst/>
              <a:gdLst/>
              <a:ahLst/>
              <a:cxnLst/>
              <a:rect l="l" t="t" r="r" b="b"/>
              <a:pathLst>
                <a:path w="1258609" h="1324968">
                  <a:moveTo>
                    <a:pt x="89513" y="0"/>
                  </a:moveTo>
                  <a:lnTo>
                    <a:pt x="1169096" y="0"/>
                  </a:lnTo>
                  <a:cubicBezTo>
                    <a:pt x="1218533" y="0"/>
                    <a:pt x="1258609" y="40077"/>
                    <a:pt x="1258609" y="89513"/>
                  </a:cubicBezTo>
                  <a:lnTo>
                    <a:pt x="1258609" y="1235454"/>
                  </a:lnTo>
                  <a:cubicBezTo>
                    <a:pt x="1258609" y="1259195"/>
                    <a:pt x="1249178" y="1281963"/>
                    <a:pt x="1232391" y="1298750"/>
                  </a:cubicBezTo>
                  <a:cubicBezTo>
                    <a:pt x="1215604" y="1315537"/>
                    <a:pt x="1192836" y="1324968"/>
                    <a:pt x="1169096" y="1324968"/>
                  </a:cubicBezTo>
                  <a:lnTo>
                    <a:pt x="89513" y="1324968"/>
                  </a:lnTo>
                  <a:cubicBezTo>
                    <a:pt x="40077" y="1324968"/>
                    <a:pt x="0" y="1284891"/>
                    <a:pt x="0" y="1235454"/>
                  </a:cubicBezTo>
                  <a:lnTo>
                    <a:pt x="0" y="89513"/>
                  </a:lnTo>
                  <a:cubicBezTo>
                    <a:pt x="0" y="40077"/>
                    <a:pt x="40077" y="0"/>
                    <a:pt x="89513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FC277C-36D6-B9AD-ED96-3B115DF9B371}"/>
                </a:ext>
              </a:extLst>
            </p:cNvPr>
            <p:cNvSpPr txBox="1"/>
            <p:nvPr/>
          </p:nvSpPr>
          <p:spPr>
            <a:xfrm>
              <a:off x="0" y="-47625"/>
              <a:ext cx="1258609" cy="1372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029042C-3963-D681-2F3A-F6C934002A8C}"/>
              </a:ext>
            </a:extLst>
          </p:cNvPr>
          <p:cNvSpPr txBox="1"/>
          <p:nvPr/>
        </p:nvSpPr>
        <p:spPr>
          <a:xfrm>
            <a:off x="2500803" y="6087346"/>
            <a:ext cx="2744065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err="1">
                <a:solidFill>
                  <a:srgbClr val="473821"/>
                </a:solidFill>
                <a:latin typeface="Chau Philomene"/>
              </a:rPr>
              <a:t>Praseed</a:t>
            </a:r>
            <a:r>
              <a:rPr lang="en-US" sz="2999">
                <a:solidFill>
                  <a:srgbClr val="473821"/>
                </a:solidFill>
                <a:latin typeface="Chau Philomene"/>
              </a:rPr>
              <a:t> 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FA48C51-E77E-61B0-519D-FE0B622F8BF5}"/>
              </a:ext>
            </a:extLst>
          </p:cNvPr>
          <p:cNvGrpSpPr/>
          <p:nvPr/>
        </p:nvGrpSpPr>
        <p:grpSpPr>
          <a:xfrm>
            <a:off x="4980361" y="1040249"/>
            <a:ext cx="2416485" cy="2765503"/>
            <a:chOff x="0" y="-47625"/>
            <a:chExt cx="1258609" cy="1372593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A67E4E0-584F-3FFE-7DE7-5DACF22F67FA}"/>
                </a:ext>
              </a:extLst>
            </p:cNvPr>
            <p:cNvSpPr/>
            <p:nvPr/>
          </p:nvSpPr>
          <p:spPr>
            <a:xfrm>
              <a:off x="0" y="0"/>
              <a:ext cx="1258609" cy="1324968"/>
            </a:xfrm>
            <a:custGeom>
              <a:avLst/>
              <a:gdLst/>
              <a:ahLst/>
              <a:cxnLst/>
              <a:rect l="l" t="t" r="r" b="b"/>
              <a:pathLst>
                <a:path w="1258609" h="1324968">
                  <a:moveTo>
                    <a:pt x="89513" y="0"/>
                  </a:moveTo>
                  <a:lnTo>
                    <a:pt x="1169096" y="0"/>
                  </a:lnTo>
                  <a:cubicBezTo>
                    <a:pt x="1218533" y="0"/>
                    <a:pt x="1258609" y="40077"/>
                    <a:pt x="1258609" y="89513"/>
                  </a:cubicBezTo>
                  <a:lnTo>
                    <a:pt x="1258609" y="1235454"/>
                  </a:lnTo>
                  <a:cubicBezTo>
                    <a:pt x="1258609" y="1259195"/>
                    <a:pt x="1249178" y="1281963"/>
                    <a:pt x="1232391" y="1298750"/>
                  </a:cubicBezTo>
                  <a:cubicBezTo>
                    <a:pt x="1215604" y="1315537"/>
                    <a:pt x="1192836" y="1324968"/>
                    <a:pt x="1169096" y="1324968"/>
                  </a:cubicBezTo>
                  <a:lnTo>
                    <a:pt x="89513" y="1324968"/>
                  </a:lnTo>
                  <a:cubicBezTo>
                    <a:pt x="40077" y="1324968"/>
                    <a:pt x="0" y="1284891"/>
                    <a:pt x="0" y="1235454"/>
                  </a:cubicBezTo>
                  <a:lnTo>
                    <a:pt x="0" y="89513"/>
                  </a:lnTo>
                  <a:cubicBezTo>
                    <a:pt x="0" y="40077"/>
                    <a:pt x="40077" y="0"/>
                    <a:pt x="89513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B53A32-B207-D3B6-7181-59D504333A46}"/>
                </a:ext>
              </a:extLst>
            </p:cNvPr>
            <p:cNvSpPr txBox="1"/>
            <p:nvPr/>
          </p:nvSpPr>
          <p:spPr>
            <a:xfrm>
              <a:off x="0" y="-47625"/>
              <a:ext cx="1258609" cy="1372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68011BD-A6F5-08C2-F351-B7C5702DD0C2}"/>
              </a:ext>
            </a:extLst>
          </p:cNvPr>
          <p:cNvSpPr txBox="1"/>
          <p:nvPr/>
        </p:nvSpPr>
        <p:spPr>
          <a:xfrm>
            <a:off x="4609037" y="3105886"/>
            <a:ext cx="3345942" cy="478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>
                <a:solidFill>
                  <a:srgbClr val="473821"/>
                </a:solidFill>
                <a:latin typeface="Chau Philomene"/>
              </a:rPr>
              <a:t>Dr. Madhu Ganesh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DD4E90-D637-7D87-EB77-27E0539F9DF5}"/>
              </a:ext>
            </a:extLst>
          </p:cNvPr>
          <p:cNvGrpSpPr/>
          <p:nvPr/>
        </p:nvGrpSpPr>
        <p:grpSpPr>
          <a:xfrm>
            <a:off x="6947132" y="3887608"/>
            <a:ext cx="2416485" cy="2765503"/>
            <a:chOff x="0" y="-47625"/>
            <a:chExt cx="1258609" cy="1372593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6B49CD9-966F-22B8-D24F-4E3905C8C6B4}"/>
                </a:ext>
              </a:extLst>
            </p:cNvPr>
            <p:cNvSpPr/>
            <p:nvPr/>
          </p:nvSpPr>
          <p:spPr>
            <a:xfrm>
              <a:off x="0" y="0"/>
              <a:ext cx="1258609" cy="1324968"/>
            </a:xfrm>
            <a:custGeom>
              <a:avLst/>
              <a:gdLst/>
              <a:ahLst/>
              <a:cxnLst/>
              <a:rect l="l" t="t" r="r" b="b"/>
              <a:pathLst>
                <a:path w="1258609" h="1324968">
                  <a:moveTo>
                    <a:pt x="89513" y="0"/>
                  </a:moveTo>
                  <a:lnTo>
                    <a:pt x="1169096" y="0"/>
                  </a:lnTo>
                  <a:cubicBezTo>
                    <a:pt x="1218533" y="0"/>
                    <a:pt x="1258609" y="40077"/>
                    <a:pt x="1258609" y="89513"/>
                  </a:cubicBezTo>
                  <a:lnTo>
                    <a:pt x="1258609" y="1235454"/>
                  </a:lnTo>
                  <a:cubicBezTo>
                    <a:pt x="1258609" y="1259195"/>
                    <a:pt x="1249178" y="1281963"/>
                    <a:pt x="1232391" y="1298750"/>
                  </a:cubicBezTo>
                  <a:cubicBezTo>
                    <a:pt x="1215604" y="1315537"/>
                    <a:pt x="1192836" y="1324968"/>
                    <a:pt x="1169096" y="1324968"/>
                  </a:cubicBezTo>
                  <a:lnTo>
                    <a:pt x="89513" y="1324968"/>
                  </a:lnTo>
                  <a:cubicBezTo>
                    <a:pt x="40077" y="1324968"/>
                    <a:pt x="0" y="1284891"/>
                    <a:pt x="0" y="1235454"/>
                  </a:cubicBezTo>
                  <a:lnTo>
                    <a:pt x="0" y="89513"/>
                  </a:lnTo>
                  <a:cubicBezTo>
                    <a:pt x="0" y="40077"/>
                    <a:pt x="40077" y="0"/>
                    <a:pt x="89513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39869F-27E5-783B-06FD-33EE6D86A4BB}"/>
                </a:ext>
              </a:extLst>
            </p:cNvPr>
            <p:cNvSpPr txBox="1"/>
            <p:nvPr/>
          </p:nvSpPr>
          <p:spPr>
            <a:xfrm>
              <a:off x="0" y="-47625"/>
              <a:ext cx="1258609" cy="1372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AC742F4-CF9F-5841-BD07-0E728EEA0FBA}"/>
              </a:ext>
            </a:extLst>
          </p:cNvPr>
          <p:cNvSpPr txBox="1"/>
          <p:nvPr/>
        </p:nvSpPr>
        <p:spPr>
          <a:xfrm>
            <a:off x="6776204" y="6073247"/>
            <a:ext cx="2744065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73821"/>
                </a:solidFill>
                <a:latin typeface="Chau Philomene"/>
              </a:rPr>
              <a:t>Shruthi N</a:t>
            </a:r>
          </a:p>
        </p:txBody>
      </p:sp>
      <p:grpSp>
        <p:nvGrpSpPr>
          <p:cNvPr id="59" name="Group 12">
            <a:extLst>
              <a:ext uri="{FF2B5EF4-FFF2-40B4-BE49-F238E27FC236}">
                <a16:creationId xmlns:a16="http://schemas.microsoft.com/office/drawing/2014/main" id="{E54ADD72-A50F-BA0A-3277-C661756E139B}"/>
              </a:ext>
            </a:extLst>
          </p:cNvPr>
          <p:cNvGrpSpPr/>
          <p:nvPr/>
        </p:nvGrpSpPr>
        <p:grpSpPr>
          <a:xfrm>
            <a:off x="9233210" y="1391308"/>
            <a:ext cx="1865766" cy="1834581"/>
            <a:chOff x="45762" y="30765"/>
            <a:chExt cx="710381" cy="689510"/>
          </a:xfrm>
        </p:grpSpPr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D2F6C7B8-2527-B692-BDA6-2AF732E7FA77}"/>
                </a:ext>
              </a:extLst>
            </p:cNvPr>
            <p:cNvSpPr/>
            <p:nvPr/>
          </p:nvSpPr>
          <p:spPr>
            <a:xfrm>
              <a:off x="45762" y="30765"/>
              <a:ext cx="710381" cy="689510"/>
            </a:xfrm>
            <a:custGeom>
              <a:avLst/>
              <a:gdLst/>
              <a:ahLst/>
              <a:cxnLst/>
              <a:rect l="l" t="t" r="r" b="b"/>
              <a:pathLst>
                <a:path w="775763" h="743971">
                  <a:moveTo>
                    <a:pt x="45094" y="0"/>
                  </a:moveTo>
                  <a:lnTo>
                    <a:pt x="730669" y="0"/>
                  </a:lnTo>
                  <a:cubicBezTo>
                    <a:pt x="742629" y="0"/>
                    <a:pt x="754099" y="4751"/>
                    <a:pt x="762556" y="13208"/>
                  </a:cubicBezTo>
                  <a:cubicBezTo>
                    <a:pt x="771012" y="21664"/>
                    <a:pt x="775763" y="33134"/>
                    <a:pt x="775763" y="45094"/>
                  </a:cubicBezTo>
                  <a:lnTo>
                    <a:pt x="775763" y="698877"/>
                  </a:lnTo>
                  <a:cubicBezTo>
                    <a:pt x="775763" y="710837"/>
                    <a:pt x="771012" y="722307"/>
                    <a:pt x="762556" y="730763"/>
                  </a:cubicBezTo>
                  <a:cubicBezTo>
                    <a:pt x="754099" y="739220"/>
                    <a:pt x="742629" y="743971"/>
                    <a:pt x="730669" y="743971"/>
                  </a:cubicBezTo>
                  <a:lnTo>
                    <a:pt x="45094" y="743971"/>
                  </a:lnTo>
                  <a:cubicBezTo>
                    <a:pt x="33134" y="743971"/>
                    <a:pt x="21664" y="739220"/>
                    <a:pt x="13208" y="730763"/>
                  </a:cubicBezTo>
                  <a:cubicBezTo>
                    <a:pt x="4751" y="722307"/>
                    <a:pt x="0" y="710837"/>
                    <a:pt x="0" y="698877"/>
                  </a:cubicBezTo>
                  <a:lnTo>
                    <a:pt x="0" y="45094"/>
                  </a:lnTo>
                  <a:cubicBezTo>
                    <a:pt x="0" y="33134"/>
                    <a:pt x="4751" y="21664"/>
                    <a:pt x="13208" y="13208"/>
                  </a:cubicBezTo>
                  <a:cubicBezTo>
                    <a:pt x="21664" y="4751"/>
                    <a:pt x="33134" y="0"/>
                    <a:pt x="45094" y="0"/>
                  </a:cubicBezTo>
                  <a:close/>
                </a:path>
              </a:pathLst>
            </a:custGeom>
            <a:blipFill>
              <a:blip r:embed="rId3"/>
              <a:stretch>
                <a:fillRect t="-5137" b="-340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2" name="Picture 61" descr="A person in a blue suit&#10;&#10;Description automatically generated">
            <a:extLst>
              <a:ext uri="{FF2B5EF4-FFF2-40B4-BE49-F238E27FC236}">
                <a16:creationId xmlns:a16="http://schemas.microsoft.com/office/drawing/2014/main" id="{4C162A8C-1664-AEA3-B923-8C9CDF527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9" t="20287" r="12979" b="30407"/>
          <a:stretch/>
        </p:blipFill>
        <p:spPr>
          <a:xfrm>
            <a:off x="2905568" y="4165393"/>
            <a:ext cx="1934534" cy="19550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4" name="Picture 63" descr="A person in a suit&#10;&#10;Description automatically generated">
            <a:extLst>
              <a:ext uri="{FF2B5EF4-FFF2-40B4-BE49-F238E27FC236}">
                <a16:creationId xmlns:a16="http://schemas.microsoft.com/office/drawing/2014/main" id="{F987B084-4B0C-1451-5AAF-73A19A126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38" y="1322870"/>
            <a:ext cx="2081729" cy="18828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048D5CF-62D7-B092-7DE1-BA50BE4D7927}"/>
              </a:ext>
            </a:extLst>
          </p:cNvPr>
          <p:cNvSpPr txBox="1"/>
          <p:nvPr/>
        </p:nvSpPr>
        <p:spPr>
          <a:xfrm>
            <a:off x="5437355" y="3510633"/>
            <a:ext cx="1680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Formulation Specialist</a:t>
            </a:r>
          </a:p>
        </p:txBody>
      </p:sp>
      <p:grpSp>
        <p:nvGrpSpPr>
          <p:cNvPr id="2" name="Group 22">
            <a:extLst>
              <a:ext uri="{FF2B5EF4-FFF2-40B4-BE49-F238E27FC236}">
                <a16:creationId xmlns:a16="http://schemas.microsoft.com/office/drawing/2014/main" id="{905C6CA4-BB78-2AA9-5132-A4D6A8465128}"/>
              </a:ext>
            </a:extLst>
          </p:cNvPr>
          <p:cNvGrpSpPr/>
          <p:nvPr/>
        </p:nvGrpSpPr>
        <p:grpSpPr>
          <a:xfrm>
            <a:off x="7161047" y="4235627"/>
            <a:ext cx="1974375" cy="1837620"/>
            <a:chOff x="-849485" y="438973"/>
            <a:chExt cx="775763" cy="743971"/>
          </a:xfrm>
        </p:grpSpPr>
        <p:sp>
          <p:nvSpPr>
            <p:cNvPr id="3" name="Freeform 23">
              <a:extLst>
                <a:ext uri="{FF2B5EF4-FFF2-40B4-BE49-F238E27FC236}">
                  <a16:creationId xmlns:a16="http://schemas.microsoft.com/office/drawing/2014/main" id="{D4DDC8E1-B3E5-81E7-3663-EA7A14102983}"/>
                </a:ext>
              </a:extLst>
            </p:cNvPr>
            <p:cNvSpPr/>
            <p:nvPr/>
          </p:nvSpPr>
          <p:spPr>
            <a:xfrm>
              <a:off x="-849485" y="438973"/>
              <a:ext cx="775763" cy="743971"/>
            </a:xfrm>
            <a:custGeom>
              <a:avLst/>
              <a:gdLst/>
              <a:ahLst/>
              <a:cxnLst/>
              <a:rect l="l" t="t" r="r" b="b"/>
              <a:pathLst>
                <a:path w="775763" h="743971">
                  <a:moveTo>
                    <a:pt x="45094" y="0"/>
                  </a:moveTo>
                  <a:lnTo>
                    <a:pt x="730669" y="0"/>
                  </a:lnTo>
                  <a:cubicBezTo>
                    <a:pt x="742629" y="0"/>
                    <a:pt x="754099" y="4751"/>
                    <a:pt x="762556" y="13208"/>
                  </a:cubicBezTo>
                  <a:cubicBezTo>
                    <a:pt x="771012" y="21664"/>
                    <a:pt x="775763" y="33134"/>
                    <a:pt x="775763" y="45094"/>
                  </a:cubicBezTo>
                  <a:lnTo>
                    <a:pt x="775763" y="698877"/>
                  </a:lnTo>
                  <a:cubicBezTo>
                    <a:pt x="775763" y="710837"/>
                    <a:pt x="771012" y="722307"/>
                    <a:pt x="762556" y="730763"/>
                  </a:cubicBezTo>
                  <a:cubicBezTo>
                    <a:pt x="754099" y="739220"/>
                    <a:pt x="742629" y="743971"/>
                    <a:pt x="730669" y="743971"/>
                  </a:cubicBezTo>
                  <a:lnTo>
                    <a:pt x="45094" y="743971"/>
                  </a:lnTo>
                  <a:cubicBezTo>
                    <a:pt x="33134" y="743971"/>
                    <a:pt x="21664" y="739220"/>
                    <a:pt x="13208" y="730763"/>
                  </a:cubicBezTo>
                  <a:cubicBezTo>
                    <a:pt x="4751" y="722307"/>
                    <a:pt x="0" y="710837"/>
                    <a:pt x="0" y="698877"/>
                  </a:cubicBezTo>
                  <a:lnTo>
                    <a:pt x="0" y="45094"/>
                  </a:lnTo>
                  <a:cubicBezTo>
                    <a:pt x="0" y="33134"/>
                    <a:pt x="4751" y="21664"/>
                    <a:pt x="13208" y="13208"/>
                  </a:cubicBezTo>
                  <a:cubicBezTo>
                    <a:pt x="21664" y="4751"/>
                    <a:pt x="33134" y="0"/>
                    <a:pt x="45094" y="0"/>
                  </a:cubicBezTo>
                  <a:close/>
                </a:path>
              </a:pathLst>
            </a:custGeom>
            <a:blipFill>
              <a:blip r:embed="rId6"/>
              <a:stretch>
                <a:fillRect l="-22057" r="-220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6513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97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scover Bio Enzyme Uses and Benefits for Sustainable Living">
            <a:extLst>
              <a:ext uri="{FF2B5EF4-FFF2-40B4-BE49-F238E27FC236}">
                <a16:creationId xmlns:a16="http://schemas.microsoft.com/office/drawing/2014/main" id="{88F5700A-D21D-8088-EECA-0E3B9C7F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91" y="1063406"/>
            <a:ext cx="10501753" cy="56726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AD38B4-D3FC-97D5-E8AD-F2F4450D07EA}"/>
              </a:ext>
            </a:extLst>
          </p:cNvPr>
          <p:cNvSpPr txBox="1">
            <a:spLocks/>
          </p:cNvSpPr>
          <p:nvPr/>
        </p:nvSpPr>
        <p:spPr>
          <a:xfrm>
            <a:off x="97970" y="121951"/>
            <a:ext cx="11776873" cy="68103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>
                <a:solidFill>
                  <a:schemeClr val="accent2"/>
                </a:solidFill>
              </a:rPr>
              <a:t>Why Non – Toxic ?</a:t>
            </a:r>
          </a:p>
        </p:txBody>
      </p:sp>
    </p:spTree>
    <p:extLst>
      <p:ext uri="{BB962C8B-B14F-4D97-AF65-F5344CB8AC3E}">
        <p14:creationId xmlns:p14="http://schemas.microsoft.com/office/powerpoint/2010/main" val="137701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B6A1D-B5A7-0A47-8C76-E4B0A7B10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75" y="432159"/>
            <a:ext cx="5969307" cy="3664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2FD38D-5778-FEB4-A249-1198B5FAFEB5}"/>
              </a:ext>
            </a:extLst>
          </p:cNvPr>
          <p:cNvSpPr txBox="1"/>
          <p:nvPr/>
        </p:nvSpPr>
        <p:spPr>
          <a:xfrm>
            <a:off x="163285" y="4486849"/>
            <a:ext cx="12213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>
              <a:solidFill>
                <a:srgbClr val="001D35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2400" b="0" i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+mj-lt"/>
              </a:rPr>
              <a:t>The eco-friendly home hygiene products market in India was valued at $13.98 million in 2023 and is expected to grow at a compound annual growth rate (CAGR) of 33.01%. </a:t>
            </a:r>
          </a:p>
          <a:p>
            <a:pPr algn="l"/>
            <a:endParaRPr lang="en-US" sz="2400" b="0" i="0">
              <a:solidFill>
                <a:srgbClr val="001D35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endParaRPr lang="en-IN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696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502778-9050-B053-5309-60C6D74790E0}"/>
              </a:ext>
            </a:extLst>
          </p:cNvPr>
          <p:cNvSpPr/>
          <p:nvPr/>
        </p:nvSpPr>
        <p:spPr>
          <a:xfrm>
            <a:off x="214279" y="161336"/>
            <a:ext cx="11444321" cy="734332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067ED-F425-B2F8-1C5B-E8199ACED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16" y="187983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IN" b="1">
                <a:solidFill>
                  <a:schemeClr val="accent2">
                    <a:lumMod val="75000"/>
                  </a:schemeClr>
                </a:solidFill>
              </a:rPr>
              <a:t>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F41F6-09C1-F810-A83D-7D28C1B7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/>
              <a:t>Discussed the problem with existing players who are into natural cleaning solution</a:t>
            </a:r>
          </a:p>
          <a:p>
            <a:pPr marL="514350" indent="-514350">
              <a:buAutoNum type="arabicPeriod"/>
            </a:pPr>
            <a:r>
              <a:rPr lang="en-IN"/>
              <a:t>A consultant helping others to setup Bio enzyme product plant and working on multiple use cases</a:t>
            </a:r>
          </a:p>
          <a:p>
            <a:pPr marL="514350" indent="-514350">
              <a:buAutoNum type="arabicPeriod"/>
            </a:pPr>
            <a:r>
              <a:rPr lang="en-IN"/>
              <a:t>A couple of Founders who established organic solution in the market</a:t>
            </a:r>
          </a:p>
          <a:p>
            <a:pPr marL="514350" indent="-514350">
              <a:buAutoNum type="arabicPeriod"/>
            </a:pPr>
            <a:r>
              <a:rPr lang="en-IN"/>
              <a:t>User survey on the product awareness</a:t>
            </a:r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653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8D97E5-9845-4517-4B30-485D300181F3}"/>
              </a:ext>
            </a:extLst>
          </p:cNvPr>
          <p:cNvSpPr/>
          <p:nvPr/>
        </p:nvSpPr>
        <p:spPr>
          <a:xfrm>
            <a:off x="195943" y="285978"/>
            <a:ext cx="11543339" cy="734332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E634E-3453-8EF0-DE86-9C09DCB1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285978"/>
            <a:ext cx="10515600" cy="734332"/>
          </a:xfrm>
        </p:spPr>
        <p:txBody>
          <a:bodyPr/>
          <a:lstStyle/>
          <a:p>
            <a:r>
              <a:rPr lang="en-IN" b="1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N" b="1">
                <a:solidFill>
                  <a:schemeClr val="accent2">
                    <a:lumMod val="75000"/>
                  </a:schemeClr>
                </a:solidFill>
              </a:rPr>
              <a:t>Insights from Consumer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F401-830C-A03E-C3A8-2569F427C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5" y="1578429"/>
            <a:ext cx="10515600" cy="2569029"/>
          </a:xfrm>
        </p:spPr>
        <p:txBody>
          <a:bodyPr>
            <a:normAutofit/>
          </a:bodyPr>
          <a:lstStyle/>
          <a:p>
            <a:r>
              <a:rPr lang="en-IN" sz="3200">
                <a:latin typeface="+mj-lt"/>
              </a:rPr>
              <a:t>60% of consumers are not aware of Bio enzyme cleaners, 36% heard of it but never tried. (76 consumers) </a:t>
            </a:r>
          </a:p>
          <a:p>
            <a:r>
              <a:rPr lang="en-IN" sz="3200">
                <a:latin typeface="+mj-lt"/>
              </a:rPr>
              <a:t>Current products used:</a:t>
            </a:r>
          </a:p>
          <a:p>
            <a:endParaRPr lang="en-IN" sz="320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B4040-F99F-CAF1-55AB-1E2EB3AB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806"/>
          <a:stretch/>
        </p:blipFill>
        <p:spPr>
          <a:xfrm>
            <a:off x="486408" y="3429000"/>
            <a:ext cx="3356249" cy="263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A0D18A-5DDF-2D79-9AA9-2F86D261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647" y="3771917"/>
            <a:ext cx="2540131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8D97E5-9845-4517-4B30-485D300181F3}"/>
              </a:ext>
            </a:extLst>
          </p:cNvPr>
          <p:cNvSpPr/>
          <p:nvPr/>
        </p:nvSpPr>
        <p:spPr>
          <a:xfrm>
            <a:off x="182496" y="234175"/>
            <a:ext cx="11577918" cy="734332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E634E-3453-8EF0-DE86-9C09DCB1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234175"/>
            <a:ext cx="10515600" cy="734332"/>
          </a:xfrm>
        </p:spPr>
        <p:txBody>
          <a:bodyPr/>
          <a:lstStyle/>
          <a:p>
            <a:r>
              <a:rPr lang="en-IN" b="1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N" b="1">
                <a:solidFill>
                  <a:schemeClr val="accent2">
                    <a:lumMod val="75000"/>
                  </a:schemeClr>
                </a:solidFill>
              </a:rPr>
              <a:t>Insights from Consumer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F401-830C-A03E-C3A8-2569F427C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1153886"/>
            <a:ext cx="10515600" cy="16110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Brand and price are also major factors, as these products are often viewed as commodities, resulting in less deliberation during purchase.</a:t>
            </a:r>
          </a:p>
          <a:p>
            <a:pPr>
              <a:lnSpc>
                <a:spcPct val="100000"/>
              </a:lnSpc>
            </a:pPr>
            <a:r>
              <a:rPr lang="en-IN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Harshness on skin, Cleaning Efficiency, Residue are primary concerns during a purchase decision</a:t>
            </a:r>
          </a:p>
          <a:p>
            <a:pPr>
              <a:lnSpc>
                <a:spcPct val="100000"/>
              </a:lnSpc>
            </a:pPr>
            <a:r>
              <a:rPr lang="en-IN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Most purchase happen through supermarkets, local markets. </a:t>
            </a:r>
          </a:p>
          <a:p>
            <a:pPr marL="0" indent="0">
              <a:lnSpc>
                <a:spcPct val="100000"/>
              </a:lnSpc>
              <a:buNone/>
            </a:pPr>
            <a:endParaRPr lang="en-IN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IN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D913A2E-FDC6-1B58-552E-FD0602A179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7282531"/>
              </p:ext>
            </p:extLst>
          </p:nvPr>
        </p:nvGraphicFramePr>
        <p:xfrm>
          <a:off x="544285" y="4419600"/>
          <a:ext cx="10341429" cy="138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454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8D97E5-9845-4517-4B30-485D300181F3}"/>
              </a:ext>
            </a:extLst>
          </p:cNvPr>
          <p:cNvSpPr/>
          <p:nvPr/>
        </p:nvSpPr>
        <p:spPr>
          <a:xfrm>
            <a:off x="195943" y="280173"/>
            <a:ext cx="11287846" cy="734332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E634E-3453-8EF0-DE86-9C09DCB1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280173"/>
            <a:ext cx="10515600" cy="734332"/>
          </a:xfrm>
        </p:spPr>
        <p:txBody>
          <a:bodyPr/>
          <a:lstStyle/>
          <a:p>
            <a:r>
              <a:rPr lang="en-IN" b="1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N" b="1">
                <a:solidFill>
                  <a:schemeClr val="accent2">
                    <a:lumMod val="75000"/>
                  </a:schemeClr>
                </a:solidFill>
              </a:rPr>
              <a:t>Insights from Industry members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FC7423B-6514-1875-EDEF-2687991003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9483949"/>
              </p:ext>
            </p:extLst>
          </p:nvPr>
        </p:nvGraphicFramePr>
        <p:xfrm>
          <a:off x="1006928" y="1535020"/>
          <a:ext cx="10172701" cy="1815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F806E22-6BB6-84E1-36B9-F5761EA21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76376"/>
              </p:ext>
            </p:extLst>
          </p:nvPr>
        </p:nvGraphicFramePr>
        <p:xfrm>
          <a:off x="-933451" y="3657600"/>
          <a:ext cx="14053457" cy="1915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33829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e020f40-fcab-4108-92ae-beada7280a1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1536617E48B43B5CD927FB2C77E46" ma:contentTypeVersion="12" ma:contentTypeDescription="Create a new document." ma:contentTypeScope="" ma:versionID="9db53cc962c9eaad36906091c91cd6f4">
  <xsd:schema xmlns:xsd="http://www.w3.org/2001/XMLSchema" xmlns:xs="http://www.w3.org/2001/XMLSchema" xmlns:p="http://schemas.microsoft.com/office/2006/metadata/properties" xmlns:ns3="1e020f40-fcab-4108-92ae-beada7280a1d" xmlns:ns4="e6e93933-567a-46b3-9f80-b90506708601" targetNamespace="http://schemas.microsoft.com/office/2006/metadata/properties" ma:root="true" ma:fieldsID="d404819710eccf65bcf3354eb7f38214" ns3:_="" ns4:_="">
    <xsd:import namespace="1e020f40-fcab-4108-92ae-beada7280a1d"/>
    <xsd:import namespace="e6e93933-567a-46b3-9f80-b90506708601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20f40-fcab-4108-92ae-beada7280a1d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e93933-567a-46b3-9f80-b9050670860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3930C0-A523-47FF-A581-D11A36F99856}">
  <ds:schemaRefs>
    <ds:schemaRef ds:uri="http://schemas.microsoft.com/office/2006/metadata/properties"/>
    <ds:schemaRef ds:uri="http://www.w3.org/2000/xmlns/"/>
    <ds:schemaRef ds:uri="1e020f40-fcab-4108-92ae-beada7280a1d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328D3F3B-7A23-47D6-B5AB-D6432E294DB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e020f40-fcab-4108-92ae-beada7280a1d"/>
    <ds:schemaRef ds:uri="e6e93933-567a-46b3-9f80-b90506708601"/>
  </ds:schemaRefs>
</ds:datastoreItem>
</file>

<file path=customXml/itemProps3.xml><?xml version="1.0" encoding="utf-8"?>
<ds:datastoreItem xmlns:ds="http://schemas.openxmlformats.org/officeDocument/2006/customXml" ds:itemID="{4E8D45D2-4FDD-4DC2-92F3-A0EDCFB7DA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35</Slides>
  <Notes>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1_Office Theme</vt:lpstr>
      <vt:lpstr>Non-Toxic Cleaning Agents</vt:lpstr>
      <vt:lpstr>PowerPoint Presentation</vt:lpstr>
      <vt:lpstr>PowerPoint Presentation</vt:lpstr>
      <vt:lpstr>PowerPoint Presentation</vt:lpstr>
      <vt:lpstr>PowerPoint Presentation</vt:lpstr>
      <vt:lpstr>What did we do?</vt:lpstr>
      <vt:lpstr> Insights from Consumer Survey</vt:lpstr>
      <vt:lpstr> Insights from Consumer Survey</vt:lpstr>
      <vt:lpstr> Insights from Industry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Product Brochure</vt:lpstr>
      <vt:lpstr>PowerPoint Presentation</vt:lpstr>
      <vt:lpstr>PowerPoint Presentation</vt:lpstr>
      <vt:lpstr>PowerPoint Presentation</vt:lpstr>
      <vt:lpstr>PowerPoint Presentation</vt:lpstr>
      <vt:lpstr>Non-Toxic Cleaning Agents</vt:lpstr>
      <vt:lpstr>Problem Statement</vt:lpstr>
      <vt:lpstr>Industry insights</vt:lpstr>
      <vt:lpstr>PowerPoint Presentation</vt:lpstr>
      <vt:lpstr>PowerPoint Presentation</vt:lpstr>
      <vt:lpstr>Product portfolio Plan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Cleaning Agents</dc:title>
  <dc:creator>Chaarshani Dwarapureddy</dc:creator>
  <cp:lastModifiedBy>Chaarshani Dwarapureddy</cp:lastModifiedBy>
  <cp:revision>2</cp:revision>
  <dcterms:created xsi:type="dcterms:W3CDTF">2024-07-19T16:47:49Z</dcterms:created>
  <dcterms:modified xsi:type="dcterms:W3CDTF">2025-10-14T17:50:24Z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0x0101004A81536617E48B43B5CD927FB2C77E46</vt:lpwstr>
  </property>
</Properties>
</file>